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24" r:id="rId1"/>
  </p:sldMasterIdLst>
  <p:notesMasterIdLst>
    <p:notesMasterId r:id="rId46"/>
  </p:notesMasterIdLst>
  <p:sldIdLst>
    <p:sldId id="345" r:id="rId2"/>
    <p:sldId id="256" r:id="rId3"/>
    <p:sldId id="316" r:id="rId4"/>
    <p:sldId id="285" r:id="rId5"/>
    <p:sldId id="259" r:id="rId6"/>
    <p:sldId id="317" r:id="rId7"/>
    <p:sldId id="346" r:id="rId8"/>
    <p:sldId id="328" r:id="rId9"/>
    <p:sldId id="353" r:id="rId10"/>
    <p:sldId id="315" r:id="rId11"/>
    <p:sldId id="287" r:id="rId12"/>
    <p:sldId id="288" r:id="rId13"/>
    <p:sldId id="339" r:id="rId14"/>
    <p:sldId id="262" r:id="rId15"/>
    <p:sldId id="329" r:id="rId16"/>
    <p:sldId id="290" r:id="rId17"/>
    <p:sldId id="291" r:id="rId18"/>
    <p:sldId id="293" r:id="rId19"/>
    <p:sldId id="289" r:id="rId20"/>
    <p:sldId id="304" r:id="rId21"/>
    <p:sldId id="374" r:id="rId22"/>
    <p:sldId id="325" r:id="rId23"/>
    <p:sldId id="326" r:id="rId24"/>
    <p:sldId id="387" r:id="rId25"/>
    <p:sldId id="344" r:id="rId26"/>
    <p:sldId id="379" r:id="rId27"/>
    <p:sldId id="348" r:id="rId28"/>
    <p:sldId id="380" r:id="rId29"/>
    <p:sldId id="340" r:id="rId30"/>
    <p:sldId id="299" r:id="rId31"/>
    <p:sldId id="318" r:id="rId32"/>
    <p:sldId id="384" r:id="rId33"/>
    <p:sldId id="341" r:id="rId34"/>
    <p:sldId id="386" r:id="rId35"/>
    <p:sldId id="358" r:id="rId36"/>
    <p:sldId id="332" r:id="rId37"/>
    <p:sldId id="359" r:id="rId38"/>
    <p:sldId id="311" r:id="rId39"/>
    <p:sldId id="360" r:id="rId40"/>
    <p:sldId id="378" r:id="rId41"/>
    <p:sldId id="361" r:id="rId42"/>
    <p:sldId id="363" r:id="rId43"/>
    <p:sldId id="362" r:id="rId44"/>
    <p:sldId id="298" r:id="rId45"/>
  </p:sldIdLst>
  <p:sldSz cx="9144000" cy="5143500" type="screen16x9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CC0000"/>
    <a:srgbClr val="00FF00"/>
    <a:srgbClr val="638ACF"/>
    <a:srgbClr val="7F9ED7"/>
    <a:srgbClr val="707169"/>
    <a:srgbClr val="088FD2"/>
    <a:srgbClr val="009900"/>
    <a:srgbClr val="375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291" autoAdjust="0"/>
  </p:normalViewPr>
  <p:slideViewPr>
    <p:cSldViewPr>
      <p:cViewPr varScale="1">
        <p:scale>
          <a:sx n="91" d="100"/>
          <a:sy n="91" d="100"/>
        </p:scale>
        <p:origin x="762" y="6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4T09:46:22.264" idx="1">
    <p:pos x="576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4T09:46:22.264" idx="1">
    <p:pos x="576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4T09:46:22.264" idx="1">
    <p:pos x="576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4T09:46:22.264" idx="1">
    <p:pos x="576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4T09:46:22.264" idx="1">
    <p:pos x="576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14T09:46:22.264" idx="1">
    <p:pos x="576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7046" cy="340360"/>
          </a:xfrm>
          <a:prstGeom prst="rect">
            <a:avLst/>
          </a:prstGeom>
        </p:spPr>
        <p:txBody>
          <a:bodyPr vert="horz" lIns="107058" tIns="53529" rIns="107058" bIns="53529" rtlCol="0"/>
          <a:lstStyle>
            <a:lvl1pPr algn="l">
              <a:defRPr sz="14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0568" y="1"/>
            <a:ext cx="4307046" cy="340360"/>
          </a:xfrm>
          <a:prstGeom prst="rect">
            <a:avLst/>
          </a:prstGeom>
        </p:spPr>
        <p:txBody>
          <a:bodyPr vert="horz" lIns="107058" tIns="53529" rIns="107058" bIns="53529" rtlCol="0"/>
          <a:lstStyle>
            <a:lvl1pPr algn="r">
              <a:defRPr sz="1400"/>
            </a:lvl1pPr>
          </a:lstStyle>
          <a:p>
            <a:fld id="{E5FF5495-7C20-4AC7-BCA0-4DB1394C394D}" type="datetimeFigureOut">
              <a:rPr lang="ms-MY" smtClean="0"/>
              <a:t>23/02/2024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87812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058" tIns="53529" rIns="107058" bIns="53529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5" y="3275441"/>
            <a:ext cx="7951470" cy="2680860"/>
          </a:xfrm>
          <a:prstGeom prst="rect">
            <a:avLst/>
          </a:prstGeom>
        </p:spPr>
        <p:txBody>
          <a:bodyPr vert="horz" lIns="107058" tIns="53529" rIns="107058" bIns="5352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6842"/>
            <a:ext cx="4307046" cy="340360"/>
          </a:xfrm>
          <a:prstGeom prst="rect">
            <a:avLst/>
          </a:prstGeom>
        </p:spPr>
        <p:txBody>
          <a:bodyPr vert="horz" lIns="107058" tIns="53529" rIns="107058" bIns="53529" rtlCol="0" anchor="b"/>
          <a:lstStyle>
            <a:lvl1pPr algn="l">
              <a:defRPr sz="14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0568" y="6466842"/>
            <a:ext cx="4307046" cy="340360"/>
          </a:xfrm>
          <a:prstGeom prst="rect">
            <a:avLst/>
          </a:prstGeom>
        </p:spPr>
        <p:txBody>
          <a:bodyPr vert="horz" lIns="107058" tIns="53529" rIns="107058" bIns="53529" rtlCol="0" anchor="b"/>
          <a:lstStyle>
            <a:lvl1pPr algn="r">
              <a:defRPr sz="1400"/>
            </a:lvl1pPr>
          </a:lstStyle>
          <a:p>
            <a:fld id="{31562601-5076-41F0-9423-75207AD0EAA4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325619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MY" altLang="en-US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9846" indent="-33455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3822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7351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880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44094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47938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01467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54996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BA0F0B1-48C5-450D-ABB5-A68CBD2C17D6}" type="slidenum">
              <a:rPr lang="en-MY" altLang="ms-MY">
                <a:latin typeface="Calibri" panose="020F0502020204030204" pitchFamily="34" charset="0"/>
              </a:rPr>
              <a:pPr eaLnBrk="1" hangingPunct="1"/>
              <a:t>1</a:t>
            </a:fld>
            <a:endParaRPr lang="en-MY" altLang="ms-MY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19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22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87032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23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87032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24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42804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MY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9846" indent="-33455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3822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7351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880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44094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47938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01467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54996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0B72FC-FE30-40E6-A0C3-A0B87452E5A9}" type="slidenum">
              <a:rPr lang="en-MY" altLang="ms-MY">
                <a:latin typeface="Calibri" panose="020F0502020204030204" pitchFamily="34" charset="0"/>
              </a:rPr>
              <a:pPr eaLnBrk="1" hangingPunct="1"/>
              <a:t>27</a:t>
            </a:fld>
            <a:endParaRPr lang="en-MY" altLang="ms-MY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57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C79E3-016B-3D80-9658-01E8A10ED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BC5EE4E0-E587-7F8C-9FDA-7D47C4D1ED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A1B58924-2DB6-DFA9-A072-9EFF03AD66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MY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DF804901-24CE-DD6E-6134-FA392C12C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9846" indent="-33455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3822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7351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880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44094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47938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01467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54996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0B72FC-FE30-40E6-A0C3-A0B87452E5A9}" type="slidenum">
              <a:rPr lang="en-MY" altLang="ms-MY">
                <a:latin typeface="Calibri" panose="020F0502020204030204" pitchFamily="34" charset="0"/>
              </a:rPr>
              <a:pPr eaLnBrk="1" hangingPunct="1"/>
              <a:t>28</a:t>
            </a:fld>
            <a:endParaRPr lang="en-MY" altLang="ms-MY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17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33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874551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35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494596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44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05007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4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84333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5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76375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6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769775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MY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69846" indent="-33455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3822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7351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08804" indent="-26764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944094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47938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401467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549963" indent="-26764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8AAFEF9-B070-4146-91DF-B976AF45B8E8}" type="slidenum">
              <a:rPr lang="en-MY" altLang="ms-MY">
                <a:latin typeface="Calibri" panose="020F0502020204030204" pitchFamily="34" charset="0"/>
              </a:rPr>
              <a:pPr eaLnBrk="1" hangingPunct="1"/>
              <a:t>7</a:t>
            </a:fld>
            <a:endParaRPr lang="en-MY" altLang="ms-MY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1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9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704373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12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70936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13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23714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62601-5076-41F0-9423-75207AD0EAA4}" type="slidenum">
              <a:rPr lang="ms-MY" smtClean="0"/>
              <a:t>20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249369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226412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375430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3707755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6947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1144573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2109790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2888438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1837816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3917066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48794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21704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264158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307580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364737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245383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383009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406975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224323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lang="en-MY" spc="-20" smtClean="0"/>
              <a:t>‹#›</a:t>
            </a:fld>
            <a:endParaRPr lang="en-MY" spc="-20" dirty="0"/>
          </a:p>
        </p:txBody>
      </p:sp>
    </p:spTree>
    <p:extLst>
      <p:ext uri="{BB962C8B-B14F-4D97-AF65-F5344CB8AC3E}">
        <p14:creationId xmlns:p14="http://schemas.microsoft.com/office/powerpoint/2010/main" val="370064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9.jpe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944BF-ABBE-54A2-FD75-805EBFDF06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4"/>
          <a:stretch/>
        </p:blipFill>
        <p:spPr>
          <a:xfrm>
            <a:off x="1" y="0"/>
            <a:ext cx="9154492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4578895"/>
            <a:ext cx="9154492" cy="57169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1350"/>
          </a:p>
        </p:txBody>
      </p:sp>
      <p:pic>
        <p:nvPicPr>
          <p:cNvPr id="2056" name="Picture 8" descr="D:\PRO\LOGO\download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6223" y="147892"/>
            <a:ext cx="658415" cy="7977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581401" y="57150"/>
            <a:ext cx="2209800" cy="382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b="1" dirty="0">
                <a:ln w="0"/>
                <a:solidFill>
                  <a:srgbClr val="FF0000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KERTAS KONSEP</a:t>
            </a:r>
            <a:endParaRPr lang="en-MY" sz="900" b="1" dirty="0">
              <a:ln w="0"/>
              <a:solidFill>
                <a:srgbClr val="FF0000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581400" y="209550"/>
            <a:ext cx="3317081" cy="57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/>
                <a:cs typeface="Times New Roman"/>
              </a:rPr>
              <a:t>Majlis</a:t>
            </a:r>
            <a:r>
              <a:rPr lang="en-MY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/>
                <a:cs typeface="Times New Roman"/>
              </a:rPr>
              <a:t> </a:t>
            </a:r>
            <a:r>
              <a:rPr lang="en-MY" sz="280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  <a:ea typeface="Calibri"/>
                <a:cs typeface="Times New Roman"/>
              </a:rPr>
              <a:t>Perasmian</a:t>
            </a:r>
            <a:endParaRPr lang="en-MY" sz="105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ush Script MT" panose="03060802040406070304" pitchFamily="66" charset="0"/>
              <a:ea typeface="Calibri"/>
              <a:cs typeface="Times New Roman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581400" y="666750"/>
            <a:ext cx="54944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MY" sz="1600" b="1" dirty="0">
                <a:ln w="0"/>
                <a:latin typeface="Arial Narrow" panose="020B0606020202030204" pitchFamily="34" charset="0"/>
                <a:ea typeface="Calibri"/>
                <a:cs typeface="Times New Roman"/>
              </a:rPr>
              <a:t>AKADEMI BOMBA DAN PENYELAMAT MALAYSIA</a:t>
            </a: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609600" y="4583918"/>
            <a:ext cx="8381999" cy="72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MY" sz="160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latin typeface="+mj-lt"/>
                <a:ea typeface="Calibri"/>
                <a:cs typeface="Times New Roman"/>
              </a:rPr>
              <a:t>DIRASMIKAN OLEH	: DULI YANG MAHA MULIA PADUKA SERI SULTAN PERAK DARUL RIDZUAN</a:t>
            </a:r>
          </a:p>
          <a:p>
            <a:pPr>
              <a:defRPr/>
            </a:pPr>
            <a:r>
              <a:rPr lang="en-MY" sz="1600" dirty="0">
                <a:ln w="9525" cap="rnd" cmpd="sng" algn="ctr">
                  <a:solidFill>
                    <a:srgbClr val="000000"/>
                  </a:solidFill>
                  <a:prstDash val="solid"/>
                  <a:bevel/>
                </a:ln>
                <a:latin typeface="+mj-lt"/>
                <a:ea typeface="Calibri"/>
                <a:cs typeface="Times New Roman"/>
              </a:rPr>
              <a:t>TARIKH			: JUN 2024</a:t>
            </a:r>
            <a:endParaRPr lang="en-MY" sz="1600" dirty="0">
              <a:latin typeface="+mj-lt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  <a:defRPr/>
            </a:pPr>
            <a:endParaRPr lang="en-MY" sz="800" dirty="0">
              <a:latin typeface="+mj-lt"/>
              <a:ea typeface="Calibri"/>
              <a:cs typeface="Times New Roman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77953440-F834-40CD-85F0-3B90D590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98" y="208088"/>
            <a:ext cx="717391" cy="76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604846" y="895350"/>
            <a:ext cx="4990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MY" sz="1600" b="1" dirty="0">
                <a:ln w="0"/>
                <a:latin typeface="Arial Narrow" panose="020B0606020202030204" pitchFamily="34" charset="0"/>
                <a:ea typeface="Calibri"/>
                <a:cs typeface="Times New Roman"/>
              </a:rPr>
              <a:t>WILAYAH UTARA, PERAK</a:t>
            </a:r>
          </a:p>
        </p:txBody>
      </p:sp>
      <p:pic>
        <p:nvPicPr>
          <p:cNvPr id="20" name="Picture 7" descr="D:\PRO\LOGO\logo_bomb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64" y="57150"/>
            <a:ext cx="623836" cy="838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2A94FD-75C4-DCC0-9FF6-5929A92F49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53" y="129927"/>
            <a:ext cx="979244" cy="88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2731"/>
      </p:ext>
    </p:extLst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10</a:t>
            </a:fld>
            <a:endParaRPr spc="-20" dirty="0"/>
          </a:p>
        </p:txBody>
      </p:sp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721376"/>
              </p:ext>
            </p:extLst>
          </p:nvPr>
        </p:nvGraphicFramePr>
        <p:xfrm>
          <a:off x="0" y="737910"/>
          <a:ext cx="9144000" cy="44055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87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6783">
                  <a:extLst>
                    <a:ext uri="{9D8B030D-6E8A-4147-A177-3AD203B41FA5}">
                      <a16:colId xmlns:a16="http://schemas.microsoft.com/office/drawing/2014/main" val="1731704869"/>
                    </a:ext>
                  </a:extLst>
                </a:gridCol>
                <a:gridCol w="5599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3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690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MY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BIL</a:t>
                      </a:r>
                      <a:endParaRPr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MY" sz="1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JAWATANKUASA</a:t>
                      </a:r>
                      <a:endParaRPr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3187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MY" sz="1000" b="1" spc="-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TINDAKAN</a:t>
                      </a:r>
                      <a:r>
                        <a:rPr lang="en-MY" sz="1000" b="1" spc="-1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/ NAMA</a:t>
                      </a:r>
                      <a:endParaRPr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09">
                <a:tc rowSpan="2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900" b="1" dirty="0">
                          <a:effectLst/>
                        </a:rPr>
                        <a:t>  10.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900" b="1" dirty="0">
                          <a:effectLst/>
                        </a:rPr>
                        <a:t>SANTAPAN DIRAJA,</a:t>
                      </a:r>
                      <a:r>
                        <a:rPr lang="en-AU" sz="900" b="1" baseline="0" dirty="0">
                          <a:effectLst/>
                        </a:rPr>
                        <a:t> JAMUAN DAN KEWANGAN</a:t>
                      </a:r>
                      <a:endParaRPr lang="it-IT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Ernie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Suriati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Mokhtar (JBPM Perak)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3170483"/>
                  </a:ext>
                </a:extLst>
              </a:tr>
              <a:tr h="336876"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Zahiha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Haji Mohd Nor</a:t>
                      </a:r>
                      <a:r>
                        <a:rPr lang="en-US" sz="900" b="1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Noor Liza Binti Ahmad Yusuf /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Mastura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Abdul Majeed / Encik Mohamad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Nawawi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Md Hussain</a:t>
                      </a:r>
                      <a:endParaRPr lang="en-MY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5878407"/>
                  </a:ext>
                </a:extLst>
              </a:tr>
              <a:tr h="294674">
                <a:tc rowSpan="2">
                  <a:txBody>
                    <a:bodyPr/>
                    <a:lstStyle/>
                    <a:p>
                      <a:pPr marL="38100" indent="0" algn="l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11.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it-IT" sz="9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PENGINAPAN</a:t>
                      </a:r>
                    </a:p>
                  </a:txBody>
                  <a:tcPr marL="0" marR="0" marT="8318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Nor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Rasidamayati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Rasid</a:t>
                      </a:r>
                      <a:r>
                        <a:rPr lang="en-MY" sz="9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1, JBPM Perak)</a:t>
                      </a:r>
                    </a:p>
                  </a:txBody>
                  <a:tcPr marL="0" marR="0" marT="831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893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Noor Azam Bin Aziz / PB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Nawawi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Isa</a:t>
                      </a:r>
                      <a:endParaRPr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extLst>
                  <a:ext uri="{0D108BD9-81ED-4DB2-BD59-A6C34878D82A}">
                    <a16:rowId xmlns:a16="http://schemas.microsoft.com/office/drawing/2014/main" val="969135551"/>
                  </a:ext>
                </a:extLst>
              </a:tr>
              <a:tr h="535327">
                <a:tc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95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12.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5565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AU" sz="9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CENDERAHATI</a:t>
                      </a:r>
                    </a:p>
                  </a:txBody>
                  <a:tcPr marL="0" marR="0" marT="7556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Puan Nor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Adila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Jalaluddin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PB Muhammad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Fitri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Abd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Manaf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PB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Norfarahin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Mohd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Roduan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</a:p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Puan Nor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Mardziyah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Yahya / Puan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Norhayati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Binti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Kamaruddin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Encik Mohd Imran Bin Zakaria</a:t>
                      </a:r>
                      <a:endParaRPr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556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509">
                <a:tc rowSpan="2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0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13.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DOKUMENTASI, ICT DAN TEKNIKAL</a:t>
                      </a:r>
                      <a:endParaRPr lang="en-AU" sz="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9019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Firdaus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Daud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(JBPM Perak)</a:t>
                      </a:r>
                    </a:p>
                  </a:txBody>
                  <a:tcPr marL="0" marR="0" marT="6604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015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0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/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PBK I(KUP)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Hasnol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Hakim Bin Mohamed Zain / PB Abdullah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Khairi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Ali / PB Muhammad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Iqram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Rossli</a:t>
                      </a:r>
                      <a:endParaRPr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626">
                <a:tc rowSpan="2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14.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PERSEDIAAN BANGUNAN, KEBERSIHAN DAN KECERIAAN</a:t>
                      </a:r>
                      <a:endParaRPr lang="nl-NL" sz="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304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Marazman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Mohamad (JBPM Perak)</a:t>
                      </a: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626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/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PBK I (KUP)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Azli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Adnan / PB Mohamad Muslim Bin Muhammad / Encik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Nasran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Ramadi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Shafiee</a:t>
                      </a:r>
                      <a:endParaRPr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171">
                <a:tc rowSpan="2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15.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lang="nl-NL" sz="900" b="1" dirty="0">
                          <a:effectLst/>
                        </a:rPr>
                        <a:t>KESELAMATAN</a:t>
                      </a:r>
                      <a:r>
                        <a:rPr lang="nl-NL" sz="900" b="1" baseline="0" dirty="0">
                          <a:effectLst/>
                        </a:rPr>
                        <a:t> DAN PERUBATAN</a:t>
                      </a:r>
                      <a:endParaRPr lang="nl-NL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II Muhamad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Shahrizal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Aris</a:t>
                      </a:r>
                    </a:p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2, JBPM Perak)</a:t>
                      </a: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615530564"/>
                  </a:ext>
                </a:extLst>
              </a:tr>
              <a:tr h="238621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/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endParaRPr lang="nl-NL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marL="23304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AU" sz="900" b="1" dirty="0">
                          <a:effectLst/>
                        </a:rPr>
                        <a:t>PBK II</a:t>
                      </a:r>
                      <a:r>
                        <a:rPr lang="en-AU" sz="900" b="1" baseline="0" dirty="0">
                          <a:effectLst/>
                        </a:rPr>
                        <a:t> </a:t>
                      </a:r>
                      <a:r>
                        <a:rPr lang="en-AU" sz="900" b="1" baseline="0" dirty="0" err="1">
                          <a:effectLst/>
                        </a:rPr>
                        <a:t>Sulaiman</a:t>
                      </a:r>
                      <a:r>
                        <a:rPr lang="en-AU" sz="900" b="1" baseline="0" dirty="0">
                          <a:effectLst/>
                        </a:rPr>
                        <a:t> Bin </a:t>
                      </a:r>
                      <a:r>
                        <a:rPr lang="en-AU" sz="900" b="1" baseline="0" dirty="0" err="1">
                          <a:effectLst/>
                        </a:rPr>
                        <a:t>Sadarli</a:t>
                      </a:r>
                      <a:r>
                        <a:rPr lang="en-AU" sz="900" b="1" baseline="0" dirty="0">
                          <a:effectLst/>
                        </a:rPr>
                        <a:t> </a:t>
                      </a:r>
                      <a:r>
                        <a:rPr lang="en-AU" sz="900" b="1" dirty="0">
                          <a:effectLst/>
                        </a:rPr>
                        <a:t>/ PB Mohamad Faizal Bin </a:t>
                      </a:r>
                      <a:r>
                        <a:rPr lang="en-AU" sz="900" b="1" dirty="0" err="1">
                          <a:effectLst/>
                        </a:rPr>
                        <a:t>Sha’ari</a:t>
                      </a:r>
                      <a:r>
                        <a:rPr lang="en-AU" sz="900" b="1" dirty="0">
                          <a:effectLst/>
                        </a:rPr>
                        <a:t> / 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 Mohamad Ismail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Bahrodin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4247697444"/>
                  </a:ext>
                </a:extLst>
              </a:tr>
              <a:tr h="238621">
                <a:tc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r>
                        <a:rPr lang="en-US" sz="9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16</a:t>
                      </a:r>
                      <a:endParaRPr sz="9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lang="nl-NL" sz="9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KHEMAH UTAMA VVIP &amp;</a:t>
                      </a:r>
                      <a:r>
                        <a:rPr lang="nl-NL" sz="900" b="1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VIP</a:t>
                      </a:r>
                      <a:endParaRPr lang="nl-NL" sz="9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3045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900" b="1" dirty="0" err="1">
                          <a:effectLst/>
                          <a:latin typeface="+mn-lt"/>
                        </a:rPr>
                        <a:t>PgKB</a:t>
                      </a:r>
                      <a:r>
                        <a:rPr lang="en-AU" sz="900" b="1" dirty="0">
                          <a:effectLst/>
                          <a:latin typeface="+mn-lt"/>
                        </a:rPr>
                        <a:t> II  </a:t>
                      </a:r>
                      <a:r>
                        <a:rPr lang="en-AU" sz="900" b="1" dirty="0" err="1">
                          <a:effectLst/>
                          <a:latin typeface="+mn-lt"/>
                        </a:rPr>
                        <a:t>Ts</a:t>
                      </a:r>
                      <a:r>
                        <a:rPr lang="en-AU" sz="900" b="1" dirty="0">
                          <a:effectLst/>
                          <a:latin typeface="+mn-lt"/>
                        </a:rPr>
                        <a:t>. </a:t>
                      </a:r>
                      <a:r>
                        <a:rPr lang="en-AU" sz="900" b="1" dirty="0" err="1">
                          <a:effectLst/>
                          <a:latin typeface="+mn-lt"/>
                        </a:rPr>
                        <a:t>Vijayan</a:t>
                      </a:r>
                      <a:r>
                        <a:rPr lang="en-AU" sz="900" b="1" dirty="0">
                          <a:effectLst/>
                          <a:latin typeface="+mn-lt"/>
                        </a:rPr>
                        <a:t> A/L</a:t>
                      </a:r>
                      <a:r>
                        <a:rPr lang="en-AU" sz="900" b="1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AU" sz="900" b="1" baseline="0" dirty="0" err="1">
                          <a:effectLst/>
                          <a:latin typeface="+mn-lt"/>
                        </a:rPr>
                        <a:t>Marimuthu</a:t>
                      </a:r>
                      <a:endParaRPr lang="en-AU" sz="9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633347988"/>
                  </a:ext>
                </a:extLst>
              </a:tr>
              <a:tr h="238621">
                <a:tc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r>
                        <a:rPr lang="en-US" sz="9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17</a:t>
                      </a:r>
                      <a:endParaRPr sz="9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lang="nl-NL" sz="9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MAKAN VVIP &amp; VIP</a:t>
                      </a:r>
                    </a:p>
                  </a:txBody>
                  <a:tcPr marL="0" marR="0" marT="66675" marB="0" anchor="ctr"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3304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lang="en-US" sz="9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PgKB</a:t>
                      </a:r>
                      <a:r>
                        <a:rPr lang="en-US" sz="9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II </a:t>
                      </a:r>
                      <a:r>
                        <a:rPr lang="en-US" sz="900" b="1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Zahiha</a:t>
                      </a:r>
                      <a:r>
                        <a:rPr lang="en-US" sz="900" b="1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baseline="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Binti</a:t>
                      </a:r>
                      <a:r>
                        <a:rPr lang="en-US" sz="900" b="1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Haji </a:t>
                      </a:r>
                      <a:r>
                        <a:rPr lang="en-US" sz="900" b="1" baseline="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Mohd</a:t>
                      </a:r>
                      <a:r>
                        <a:rPr lang="en-US" sz="900" b="1" baseline="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Nor</a:t>
                      </a:r>
                      <a:endParaRPr sz="900" b="1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321968753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32370" y="266640"/>
            <a:ext cx="89354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2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JAWATANKUASA KERJA KECIL MAJLIS PERASMIAN ABPM WU</a:t>
            </a:r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2566594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650" y="2000250"/>
            <a:ext cx="25527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C0CF7-1F39-98AF-9B30-8653DD260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1712053"/>
            <a:ext cx="7373668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4800" b="1" dirty="0">
                <a:ln w="0"/>
              </a:rPr>
              <a:t>ANGGARAN JUMLAH JEMPUTAN</a:t>
            </a:r>
            <a:endParaRPr sz="48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759858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7"/>
          <p:cNvSpPr txBox="1"/>
          <p:nvPr/>
        </p:nvSpPr>
        <p:spPr>
          <a:xfrm>
            <a:off x="152400" y="133350"/>
            <a:ext cx="8839200" cy="4481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839" marR="116205" algn="ctr">
              <a:lnSpc>
                <a:spcPct val="121100"/>
              </a:lnSpc>
              <a:spcBef>
                <a:spcPts val="95"/>
              </a:spcBef>
            </a:pPr>
            <a:r>
              <a:rPr lang="en-MY" sz="320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Perpetua Titling MT" panose="02020502060505020804" pitchFamily="18" charset="0"/>
              </a:rPr>
              <a:t> </a:t>
            </a:r>
            <a:r>
              <a:rPr lang="en-MY" sz="3200" b="1" u="sng" dirty="0">
                <a:ln w="0"/>
                <a:latin typeface="Calibri Light heading"/>
              </a:rPr>
              <a:t>VVIP &amp; VIP</a:t>
            </a:r>
          </a:p>
          <a:p>
            <a:pPr marL="116839" marR="116205" algn="ctr">
              <a:lnSpc>
                <a:spcPct val="121100"/>
              </a:lnSpc>
              <a:spcBef>
                <a:spcPts val="95"/>
              </a:spcBef>
            </a:pPr>
            <a:r>
              <a:rPr lang="en-MY" sz="2800" b="1" u="sng" dirty="0">
                <a:ln w="0"/>
                <a:latin typeface="Calibri Light heading"/>
                <a:cs typeface="Verdana"/>
              </a:rPr>
              <a:t>SULTAN DAN PERMAISURI</a:t>
            </a:r>
          </a:p>
          <a:p>
            <a:pPr marR="116205" algn="ctr">
              <a:lnSpc>
                <a:spcPct val="121100"/>
              </a:lnSpc>
            </a:pPr>
            <a:r>
              <a:rPr lang="en-AU" sz="1600" dirty="0" err="1">
                <a:ln w="0"/>
                <a:latin typeface="Calibri Light heading"/>
                <a:cs typeface="Verdana"/>
              </a:rPr>
              <a:t>Kerabat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Diraja</a:t>
            </a:r>
            <a:r>
              <a:rPr lang="en-AU" sz="1600" dirty="0">
                <a:ln w="0"/>
                <a:latin typeface="Calibri Light heading"/>
                <a:cs typeface="Verdana"/>
              </a:rPr>
              <a:t> Perak</a:t>
            </a:r>
            <a:r>
              <a:rPr sz="1600" dirty="0">
                <a:ln w="0"/>
                <a:latin typeface="Calibri Light heading"/>
                <a:cs typeface="Verdana"/>
              </a:rPr>
              <a:t>, </a:t>
            </a:r>
            <a:r>
              <a:rPr sz="1600" dirty="0" err="1">
                <a:ln w="0"/>
                <a:latin typeface="Calibri Light heading"/>
                <a:cs typeface="Verdana"/>
              </a:rPr>
              <a:t>Deligasi</a:t>
            </a:r>
            <a:r>
              <a:rPr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>
                <a:ln w="0"/>
                <a:latin typeface="Calibri Light heading"/>
                <a:cs typeface="Verdana"/>
              </a:rPr>
              <a:t>Kerajaan Negeri Perak/EXCO/ADUN</a:t>
            </a:r>
            <a:r>
              <a:rPr sz="1600" dirty="0">
                <a:ln w="0"/>
                <a:latin typeface="Calibri Light heading"/>
                <a:cs typeface="Verdana"/>
              </a:rPr>
              <a:t>, </a:t>
            </a:r>
            <a:r>
              <a:rPr lang="en-AU" sz="1600" dirty="0">
                <a:ln w="0"/>
                <a:latin typeface="Calibri Light heading"/>
                <a:cs typeface="Verdana"/>
              </a:rPr>
              <a:t>Menteri dan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Timbalan</a:t>
            </a:r>
            <a:r>
              <a:rPr lang="en-AU" sz="1600" dirty="0">
                <a:ln w="0"/>
                <a:latin typeface="Calibri Light heading"/>
                <a:cs typeface="Verdana"/>
              </a:rPr>
              <a:t> Menteri</a:t>
            </a:r>
            <a:r>
              <a:rPr sz="1600" dirty="0">
                <a:ln w="0"/>
                <a:latin typeface="Calibri Light heading"/>
                <a:cs typeface="Verdana"/>
              </a:rPr>
              <a:t>, </a:t>
            </a:r>
            <a:r>
              <a:rPr lang="en-AU" sz="1600" dirty="0">
                <a:ln w="0"/>
                <a:latin typeface="Calibri Light heading"/>
                <a:cs typeface="Verdana"/>
              </a:rPr>
              <a:t>KP/TKP/PKP/PBN JBPM</a:t>
            </a:r>
            <a:r>
              <a:rPr sz="1600" dirty="0">
                <a:ln w="0"/>
                <a:latin typeface="Calibri Light heading"/>
                <a:cs typeface="Verdana"/>
              </a:rPr>
              <a:t>,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Pengurusan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Tertinggi</a:t>
            </a:r>
            <a:r>
              <a:rPr lang="en-AU" sz="1600" dirty="0">
                <a:ln w="0"/>
                <a:latin typeface="Calibri Light heading"/>
                <a:cs typeface="Verdana"/>
              </a:rPr>
              <a:t> KPKT,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Deligasi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Ketua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Jabatan</a:t>
            </a:r>
            <a:r>
              <a:rPr lang="en-AU" sz="1600" dirty="0">
                <a:ln w="0"/>
                <a:latin typeface="Calibri Light heading"/>
                <a:cs typeface="Verdana"/>
              </a:rPr>
              <a:t> Persekutuan dan Negeri,</a:t>
            </a:r>
          </a:p>
          <a:p>
            <a:pPr marL="116839" marR="116205" algn="ctr">
              <a:lnSpc>
                <a:spcPct val="121100"/>
              </a:lnSpc>
              <a:spcBef>
                <a:spcPts val="95"/>
              </a:spcBef>
            </a:pPr>
            <a:r>
              <a:rPr sz="900" dirty="0">
                <a:ln w="0"/>
                <a:latin typeface="Calibri Light heading"/>
                <a:cs typeface="Tahoma"/>
              </a:rPr>
              <a:t> </a:t>
            </a:r>
            <a:endParaRPr lang="en-MY" sz="900" dirty="0">
              <a:ln w="0"/>
              <a:latin typeface="Calibri Light heading"/>
              <a:cs typeface="Tahoma"/>
            </a:endParaRPr>
          </a:p>
          <a:p>
            <a:pPr marL="116839" marR="116205" algn="ctr">
              <a:lnSpc>
                <a:spcPct val="121100"/>
              </a:lnSpc>
              <a:spcBef>
                <a:spcPts val="95"/>
              </a:spcBef>
            </a:pPr>
            <a:r>
              <a:rPr sz="2400" b="1" u="sng" dirty="0">
                <a:ln w="0"/>
                <a:latin typeface="Calibri Light heading"/>
                <a:cs typeface="Tahoma"/>
              </a:rPr>
              <a:t>JEMPUTAN</a:t>
            </a:r>
          </a:p>
          <a:p>
            <a:pPr algn="ctr">
              <a:lnSpc>
                <a:spcPts val="1745"/>
              </a:lnSpc>
            </a:pPr>
            <a:r>
              <a:rPr sz="1600" dirty="0" err="1">
                <a:ln w="0"/>
                <a:latin typeface="Calibri Light heading"/>
                <a:cs typeface="Verdana"/>
              </a:rPr>
              <a:t>Ketua</a:t>
            </a:r>
            <a:r>
              <a:rPr sz="1600" dirty="0">
                <a:ln w="0"/>
                <a:latin typeface="Calibri Light heading"/>
                <a:cs typeface="Verdana"/>
              </a:rPr>
              <a:t> Kampung, Majlis Perwakilan Penduduk, </a:t>
            </a:r>
            <a:r>
              <a:rPr sz="1600" dirty="0" err="1">
                <a:ln w="0"/>
                <a:latin typeface="Calibri Light heading"/>
                <a:cs typeface="Verdana"/>
              </a:rPr>
              <a:t>Pegawai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Kanan</a:t>
            </a:r>
            <a:r>
              <a:rPr sz="1600" dirty="0">
                <a:ln w="0"/>
                <a:latin typeface="Calibri Light heading"/>
                <a:cs typeface="Verdana"/>
              </a:rPr>
              <a:t> JBPM,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Deligasi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Pengurus</a:t>
            </a:r>
            <a:r>
              <a:rPr lang="en-AU" sz="1600" dirty="0">
                <a:ln w="0"/>
                <a:latin typeface="Calibri Light heading"/>
                <a:cs typeface="Verdana"/>
              </a:rPr>
              <a:t> Syarikat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Swasta</a:t>
            </a:r>
            <a:r>
              <a:rPr lang="en-AU" sz="1600" dirty="0">
                <a:ln w="0"/>
                <a:latin typeface="Calibri Light heading"/>
                <a:cs typeface="Verdana"/>
              </a:rPr>
              <a:t>, PBS/ERT/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Komuniti</a:t>
            </a:r>
            <a:r>
              <a:rPr lang="en-AU" sz="1600" dirty="0">
                <a:ln w="0"/>
                <a:latin typeface="Calibri Light heading"/>
                <a:cs typeface="Verdana"/>
              </a:rPr>
              <a:t>/SBB &amp; Kelab 3K,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Kawalan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Kehormatan</a:t>
            </a:r>
            <a:r>
              <a:rPr lang="en-AU" sz="1600" dirty="0">
                <a:ln w="0"/>
                <a:latin typeface="Calibri Light heading"/>
                <a:cs typeface="Verdana"/>
              </a:rPr>
              <a:t>/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Pameran</a:t>
            </a:r>
            <a:r>
              <a:rPr lang="en-AU" sz="1600" dirty="0">
                <a:ln w="0"/>
                <a:latin typeface="Calibri Light heading"/>
                <a:cs typeface="Verdana"/>
              </a:rPr>
              <a:t>/Demo/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Urusetia</a:t>
            </a:r>
            <a:r>
              <a:rPr lang="en-AU" sz="1600" dirty="0">
                <a:ln w="0"/>
                <a:latin typeface="Calibri Light heading"/>
                <a:cs typeface="Verdana"/>
              </a:rPr>
              <a:t>,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Perbarisan</a:t>
            </a:r>
            <a:r>
              <a:rPr lang="en-AU" sz="1600" dirty="0">
                <a:ln w="0"/>
                <a:latin typeface="Calibri Light heading"/>
                <a:cs typeface="Verdana"/>
              </a:rPr>
              <a:t> /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Jentera</a:t>
            </a:r>
            <a:r>
              <a:rPr lang="en-AU" sz="1600" dirty="0">
                <a:ln w="0"/>
                <a:latin typeface="Calibri Light heading"/>
                <a:cs typeface="Verdana"/>
              </a:rPr>
              <a:t>, </a:t>
            </a:r>
          </a:p>
          <a:p>
            <a:pPr algn="ctr">
              <a:lnSpc>
                <a:spcPts val="1745"/>
              </a:lnSpc>
            </a:pPr>
            <a:r>
              <a:rPr sz="1600" dirty="0">
                <a:ln w="0"/>
                <a:latin typeface="Calibri Light heading"/>
                <a:cs typeface="Verdana"/>
              </a:rPr>
              <a:t>Med</a:t>
            </a:r>
            <a:r>
              <a:rPr lang="en-US" sz="1600" dirty="0">
                <a:ln w="0"/>
                <a:latin typeface="Calibri Light heading"/>
                <a:cs typeface="Verdana"/>
              </a:rPr>
              <a:t>i</a:t>
            </a:r>
            <a:r>
              <a:rPr sz="1600" dirty="0">
                <a:ln w="0"/>
                <a:latin typeface="Calibri Light heading"/>
                <a:cs typeface="Verdana"/>
              </a:rPr>
              <a:t>a dan </a:t>
            </a:r>
            <a:r>
              <a:rPr lang="en-US" sz="1600" dirty="0">
                <a:ln w="0"/>
                <a:latin typeface="Calibri Light heading"/>
                <a:cs typeface="Verdana"/>
              </a:rPr>
              <a:t>l</a:t>
            </a:r>
            <a:r>
              <a:rPr sz="1600" dirty="0">
                <a:ln w="0"/>
                <a:latin typeface="Calibri Light heading"/>
                <a:cs typeface="Verdana"/>
              </a:rPr>
              <a:t>ain-</a:t>
            </a:r>
            <a:r>
              <a:rPr lang="en-US" sz="1600" dirty="0">
                <a:ln w="0"/>
                <a:latin typeface="Calibri Light heading"/>
                <a:cs typeface="Verdana"/>
              </a:rPr>
              <a:t>l</a:t>
            </a:r>
            <a:r>
              <a:rPr sz="1600" dirty="0">
                <a:ln w="0"/>
                <a:latin typeface="Calibri Light heading"/>
                <a:cs typeface="Verdana"/>
              </a:rPr>
              <a:t>ain </a:t>
            </a:r>
            <a:r>
              <a:rPr sz="1600" dirty="0" err="1">
                <a:ln w="0"/>
                <a:latin typeface="Calibri Light heading"/>
                <a:cs typeface="Verdana"/>
              </a:rPr>
              <a:t>Jemputan</a:t>
            </a:r>
            <a:endParaRPr lang="en-MY" sz="1600" dirty="0">
              <a:ln w="0"/>
              <a:latin typeface="Calibri Light heading"/>
              <a:cs typeface="Verdana"/>
            </a:endParaRPr>
          </a:p>
          <a:p>
            <a:pPr algn="ctr">
              <a:lnSpc>
                <a:spcPts val="1745"/>
              </a:lnSpc>
            </a:pPr>
            <a:endParaRPr lang="en-AU" sz="900" dirty="0">
              <a:ln w="0"/>
              <a:latin typeface="Calibri Light heading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2400" b="1" u="sng" dirty="0">
                <a:ln w="0"/>
                <a:latin typeface="Calibri Light heading"/>
                <a:cs typeface="Tahoma"/>
              </a:rPr>
              <a:t>PETUGAS</a:t>
            </a:r>
          </a:p>
          <a:p>
            <a:pPr marL="31115" marR="36195" algn="ctr">
              <a:lnSpc>
                <a:spcPts val="2250"/>
              </a:lnSpc>
            </a:pPr>
            <a:r>
              <a:rPr sz="1600" dirty="0">
                <a:ln w="0"/>
                <a:latin typeface="Calibri Light heading"/>
                <a:cs typeface="Verdana"/>
              </a:rPr>
              <a:t>PDRM, JKN,</a:t>
            </a:r>
            <a:r>
              <a:rPr lang="en-US" sz="1600" dirty="0">
                <a:ln w="0"/>
                <a:latin typeface="Calibri Light heading"/>
                <a:cs typeface="Verdana"/>
              </a:rPr>
              <a:t> RELA,</a:t>
            </a:r>
            <a:r>
              <a:rPr sz="1600" dirty="0">
                <a:ln w="0"/>
                <a:latin typeface="Calibri Light heading"/>
                <a:cs typeface="Verdana"/>
              </a:rPr>
              <a:t> Pasukan Kawalan Kehormat, Brassband, </a:t>
            </a:r>
            <a:r>
              <a:rPr sz="1600" dirty="0" err="1">
                <a:ln w="0"/>
                <a:latin typeface="Calibri Light heading"/>
                <a:cs typeface="Verdana"/>
              </a:rPr>
              <a:t>Urusetia</a:t>
            </a:r>
            <a:r>
              <a:rPr lang="en-AU" sz="1600" dirty="0">
                <a:ln w="0"/>
                <a:latin typeface="Calibri Light heading"/>
                <a:cs typeface="Verdana"/>
              </a:rPr>
              <a:t>, </a:t>
            </a:r>
            <a:r>
              <a:rPr lang="en-AU" sz="1600" dirty="0" err="1">
                <a:ln w="0"/>
                <a:latin typeface="Calibri Light heading"/>
                <a:cs typeface="Verdana"/>
              </a:rPr>
              <a:t>Pameran</a:t>
            </a:r>
            <a:r>
              <a:rPr lang="en-AU" sz="1600" dirty="0">
                <a:ln w="0"/>
                <a:latin typeface="Calibri Light heading"/>
                <a:cs typeface="Verdana"/>
              </a:rPr>
              <a:t> </a:t>
            </a:r>
            <a:r>
              <a:rPr lang="en-MY" sz="1600" dirty="0" err="1">
                <a:ln w="0"/>
                <a:latin typeface="Calibri Light heading"/>
                <a:cs typeface="Verdana"/>
              </a:rPr>
              <a:t>dan</a:t>
            </a:r>
            <a:r>
              <a:rPr lang="en-MY" sz="1600" dirty="0">
                <a:ln w="0"/>
                <a:latin typeface="Calibri Light heading"/>
                <a:cs typeface="Verdana"/>
              </a:rPr>
              <a:t> </a:t>
            </a:r>
            <a:r>
              <a:rPr lang="en-AU" sz="1600" dirty="0">
                <a:ln w="0"/>
                <a:latin typeface="Calibri Light heading"/>
                <a:cs typeface="Verdana"/>
              </a:rPr>
              <a:t>Demo</a:t>
            </a:r>
            <a:endParaRPr sz="1600" dirty="0">
              <a:ln w="0"/>
              <a:latin typeface="Calibri Light heading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59041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800899"/>
              </p:ext>
            </p:extLst>
          </p:nvPr>
        </p:nvGraphicFramePr>
        <p:xfrm>
          <a:off x="76200" y="748662"/>
          <a:ext cx="8991600" cy="42845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1410">
                  <a:extLst>
                    <a:ext uri="{9D8B030D-6E8A-4147-A177-3AD203B41FA5}">
                      <a16:colId xmlns:a16="http://schemas.microsoft.com/office/drawing/2014/main" val="3032125109"/>
                    </a:ext>
                  </a:extLst>
                </a:gridCol>
                <a:gridCol w="7385958">
                  <a:extLst>
                    <a:ext uri="{9D8B030D-6E8A-4147-A177-3AD203B41FA5}">
                      <a16:colId xmlns:a16="http://schemas.microsoft.com/office/drawing/2014/main" val="3835412556"/>
                    </a:ext>
                  </a:extLst>
                </a:gridCol>
                <a:gridCol w="1204232">
                  <a:extLst>
                    <a:ext uri="{9D8B030D-6E8A-4147-A177-3AD203B41FA5}">
                      <a16:colId xmlns:a16="http://schemas.microsoft.com/office/drawing/2014/main" val="3317207710"/>
                    </a:ext>
                  </a:extLst>
                </a:gridCol>
              </a:tblGrid>
              <a:tr h="5095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400" dirty="0">
                          <a:effectLst/>
                        </a:rPr>
                        <a:t>BIL</a:t>
                      </a:r>
                      <a:endParaRPr lang="ms-MY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400" dirty="0">
                          <a:effectLst/>
                        </a:rPr>
                        <a:t>KATEGORI JEMPUTAN</a:t>
                      </a:r>
                      <a:endParaRPr lang="ms-MY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400" dirty="0">
                          <a:effectLst/>
                        </a:rPr>
                        <a:t>BIL. JEMPUTAN</a:t>
                      </a:r>
                      <a:endParaRPr lang="ms-MY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2506005789"/>
                  </a:ext>
                </a:extLst>
              </a:tr>
              <a:tr h="443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 1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Duli</a:t>
                      </a:r>
                      <a:r>
                        <a:rPr lang="en-US" sz="1200" dirty="0">
                          <a:effectLst/>
                        </a:rPr>
                        <a:t> Yang </a:t>
                      </a:r>
                      <a:r>
                        <a:rPr lang="en-US" sz="1200" dirty="0" err="1">
                          <a:effectLst/>
                        </a:rPr>
                        <a:t>Maha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Mulia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Paduka</a:t>
                      </a:r>
                      <a:r>
                        <a:rPr lang="en-US" sz="1200" dirty="0">
                          <a:effectLst/>
                        </a:rPr>
                        <a:t> Seri Sultan Perak </a:t>
                      </a:r>
                      <a:r>
                        <a:rPr lang="en-US" sz="1200" dirty="0" err="1">
                          <a:effectLst/>
                        </a:rPr>
                        <a:t>Darul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Ridzuan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dan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Duli</a:t>
                      </a:r>
                      <a:r>
                        <a:rPr lang="en-US" sz="1200" dirty="0">
                          <a:effectLst/>
                        </a:rPr>
                        <a:t> Yang </a:t>
                      </a:r>
                      <a:r>
                        <a:rPr lang="en-US" sz="1200" dirty="0" err="1">
                          <a:effectLst/>
                        </a:rPr>
                        <a:t>Maha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Mulia</a:t>
                      </a:r>
                      <a:r>
                        <a:rPr lang="en-US" sz="1200" dirty="0">
                          <a:effectLst/>
                        </a:rPr>
                        <a:t> Raja </a:t>
                      </a:r>
                      <a:r>
                        <a:rPr lang="en-US" sz="1200" dirty="0" err="1">
                          <a:effectLst/>
                        </a:rPr>
                        <a:t>Permaisuri</a:t>
                      </a:r>
                      <a:r>
                        <a:rPr lang="en-US" sz="1200" dirty="0">
                          <a:effectLst/>
                        </a:rPr>
                        <a:t> Perak </a:t>
                      </a:r>
                      <a:r>
                        <a:rPr lang="en-US" sz="1200" dirty="0" err="1">
                          <a:effectLst/>
                        </a:rPr>
                        <a:t>Darul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Ridzuan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ms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2843449773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Kerabat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Diraja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ms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2146564478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Menteri </a:t>
                      </a:r>
                      <a:r>
                        <a:rPr lang="en-US" sz="1200" dirty="0" err="1">
                          <a:effectLst/>
                        </a:rPr>
                        <a:t>Besar</a:t>
                      </a:r>
                      <a:r>
                        <a:rPr lang="en-US" sz="1200" dirty="0">
                          <a:effectLst/>
                        </a:rPr>
                        <a:t> dan Exco Kerajaan Negeri Perak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1494057872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Menteri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r>
                        <a:rPr lang="en-US" sz="1200" dirty="0" err="1">
                          <a:effectLst/>
                        </a:rPr>
                        <a:t>Timbalan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Menteri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dan</a:t>
                      </a:r>
                      <a:r>
                        <a:rPr lang="en-US" sz="1200" dirty="0">
                          <a:effectLst/>
                        </a:rPr>
                        <a:t> KSU KPKT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ms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2536604874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ms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Pengurusan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Tertinggi</a:t>
                      </a:r>
                      <a:r>
                        <a:rPr lang="en-US" sz="1200" dirty="0">
                          <a:effectLst/>
                        </a:rPr>
                        <a:t> KPKT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>
                          <a:effectLst/>
                        </a:rPr>
                        <a:t>40</a:t>
                      </a:r>
                      <a:endParaRPr lang="ms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3923521181"/>
                  </a:ext>
                </a:extLst>
              </a:tr>
              <a:tr h="4436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5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KP/TKP/</a:t>
                      </a:r>
                      <a:r>
                        <a:rPr lang="en-US" sz="1200" dirty="0" err="1">
                          <a:effectLst/>
                        </a:rPr>
                        <a:t>Pengarah-Pengarah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Bahagian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Pengarah-Pengarah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Negeri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Komandan-Komandan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Akademi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Komander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Pengkalan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Udara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40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3850727125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>
                          <a:effectLst/>
                        </a:rPr>
                        <a:t>Ketua-Ketua Jabatan Persekutuan/Negeri</a:t>
                      </a:r>
                      <a:endParaRPr lang="ms-MY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1639776672"/>
                  </a:ext>
                </a:extLst>
              </a:tr>
              <a:tr h="5487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7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Pegawai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Kanan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Jabatan</a:t>
                      </a:r>
                      <a:r>
                        <a:rPr lang="en-US" sz="1200" dirty="0">
                          <a:effectLst/>
                        </a:rPr>
                        <a:t> JBPM </a:t>
                      </a:r>
                      <a:endParaRPr lang="ms-MY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(</a:t>
                      </a:r>
                      <a:r>
                        <a:rPr lang="en-US" sz="1200" dirty="0" err="1">
                          <a:effectLst/>
                        </a:rPr>
                        <a:t>setiap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bahagian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negeri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akademi</a:t>
                      </a:r>
                      <a:r>
                        <a:rPr lang="en-US" sz="1200" dirty="0">
                          <a:effectLst/>
                        </a:rPr>
                        <a:t>/</a:t>
                      </a:r>
                      <a:r>
                        <a:rPr lang="en-US" sz="1200" dirty="0" err="1">
                          <a:effectLst/>
                        </a:rPr>
                        <a:t>pengkalan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udara</a:t>
                      </a:r>
                      <a:r>
                        <a:rPr lang="en-US" sz="1200" dirty="0">
                          <a:effectLst/>
                        </a:rPr>
                        <a:t> - 5 orang wakil)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155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3805334116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8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Komuniti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Penduduk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1259020831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9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 err="1">
                          <a:effectLst/>
                        </a:rPr>
                        <a:t>Kelab</a:t>
                      </a:r>
                      <a:r>
                        <a:rPr lang="en-US" sz="1200" dirty="0">
                          <a:effectLst/>
                        </a:rPr>
                        <a:t> 3K &amp; </a:t>
                      </a:r>
                      <a:r>
                        <a:rPr lang="en-US" sz="1200" dirty="0" err="1">
                          <a:effectLst/>
                        </a:rPr>
                        <a:t>Kor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Siswa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err="1">
                          <a:effectLst/>
                        </a:rPr>
                        <a:t>Bomba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130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3550562081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10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Media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dirty="0">
                          <a:effectLst/>
                        </a:rPr>
                        <a:t>30</a:t>
                      </a:r>
                      <a:endParaRPr lang="ms-MY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3859743028"/>
                  </a:ext>
                </a:extLst>
              </a:tr>
              <a:tr h="2598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JUMLAH</a:t>
                      </a:r>
                      <a:endParaRPr lang="ms-MY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7430770" algn="l"/>
                        </a:tabLst>
                      </a:pPr>
                      <a:r>
                        <a:rPr lang="en-U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617</a:t>
                      </a:r>
                      <a:endParaRPr lang="ms-MY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949" marR="45949" marT="22975" marB="22975"/>
                </a:tc>
                <a:extLst>
                  <a:ext uri="{0D108BD9-81ED-4DB2-BD59-A6C34878D82A}">
                    <a16:rowId xmlns:a16="http://schemas.microsoft.com/office/drawing/2014/main" val="3945627902"/>
                  </a:ext>
                </a:extLst>
              </a:tr>
            </a:tbl>
          </a:graphicData>
        </a:graphic>
      </p:graphicFrame>
      <p:sp>
        <p:nvSpPr>
          <p:cNvPr id="3" name="Text Box 2">
            <a:extLst>
              <a:ext uri="{FF2B5EF4-FFF2-40B4-BE49-F238E27FC236}">
                <a16:creationId xmlns:a16="http://schemas.microsoft.com/office/drawing/2014/main" id="{4FD0C010-F3DC-1814-805D-18223C291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4" y="110340"/>
            <a:ext cx="9028216" cy="48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2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PECAHAN JEMPUTAN MENGIKUT KEKANANAN</a:t>
            </a:r>
            <a:endParaRPr lang="en-MY" sz="24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7811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95698"/>
              </p:ext>
            </p:extLst>
          </p:nvPr>
        </p:nvGraphicFramePr>
        <p:xfrm>
          <a:off x="152400" y="1405059"/>
          <a:ext cx="8839200" cy="353406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7278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9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974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dirty="0"/>
                        <a:t>PROGRAM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10" dirty="0"/>
                        <a:t>MASA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039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20" dirty="0"/>
                        <a:t>Ke</a:t>
                      </a:r>
                      <a:r>
                        <a:rPr sz="1200" spc="5" dirty="0"/>
                        <a:t>t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b</a:t>
                      </a:r>
                      <a:r>
                        <a:rPr sz="1200" spc="-30" dirty="0"/>
                        <a:t>aa</a:t>
                      </a:r>
                      <a:r>
                        <a:rPr sz="1200" dirty="0"/>
                        <a:t>n</a:t>
                      </a:r>
                      <a:r>
                        <a:rPr sz="1200" spc="-260" dirty="0"/>
                        <a:t> </a:t>
                      </a:r>
                      <a:r>
                        <a:rPr lang="en-US" sz="1200" spc="-260" dirty="0"/>
                        <a:t>    </a:t>
                      </a:r>
                      <a:r>
                        <a:rPr lang="en-AU" sz="1200" spc="20" dirty="0" err="1"/>
                        <a:t>Dif</a:t>
                      </a:r>
                      <a:r>
                        <a:rPr lang="en-AU" sz="1200" spc="20" dirty="0"/>
                        <a:t> - </a:t>
                      </a:r>
                      <a:r>
                        <a:rPr lang="en-AU" sz="1200" spc="20" dirty="0" err="1"/>
                        <a:t>dif</a:t>
                      </a:r>
                      <a:r>
                        <a:rPr sz="1200" spc="-150" dirty="0"/>
                        <a:t> </a:t>
                      </a:r>
                      <a:r>
                        <a:rPr sz="1200" spc="15" dirty="0"/>
                        <a:t>J</a:t>
                      </a:r>
                      <a:r>
                        <a:rPr sz="1200" spc="20" dirty="0"/>
                        <a:t>e</a:t>
                      </a:r>
                      <a:r>
                        <a:rPr sz="1200" spc="-10" dirty="0"/>
                        <a:t>m</a:t>
                      </a:r>
                      <a:r>
                        <a:rPr sz="1200" dirty="0"/>
                        <a:t>p</a:t>
                      </a:r>
                      <a:r>
                        <a:rPr sz="1200" spc="5" dirty="0"/>
                        <a:t>ut</a:t>
                      </a:r>
                      <a:r>
                        <a:rPr sz="1200" spc="-30" dirty="0"/>
                        <a:t>a</a:t>
                      </a:r>
                      <a:r>
                        <a:rPr sz="1200" dirty="0"/>
                        <a:t>n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3185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200" dirty="0"/>
                    </a:p>
                    <a:p>
                      <a:pPr marL="233045" algn="ctr">
                        <a:lnSpc>
                          <a:spcPct val="100000"/>
                        </a:lnSpc>
                      </a:pPr>
                      <a:endParaRPr lang="en-MY" sz="1200" spc="10" dirty="0"/>
                    </a:p>
                    <a:p>
                      <a:pPr marL="233045" algn="ctr">
                        <a:lnSpc>
                          <a:spcPct val="100000"/>
                        </a:lnSpc>
                      </a:pPr>
                      <a:endParaRPr lang="en-MY" sz="1200" spc="10" dirty="0"/>
                    </a:p>
                    <a:p>
                      <a:pPr marL="233045" algn="ctr">
                        <a:lnSpc>
                          <a:spcPct val="100000"/>
                        </a:lnSpc>
                      </a:pPr>
                      <a:r>
                        <a:rPr lang="en-MY" sz="1200" spc="10" dirty="0"/>
                        <a:t>15</a:t>
                      </a:r>
                      <a:r>
                        <a:rPr sz="1200" spc="-170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5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Perbarisan</a:t>
                      </a:r>
                      <a:r>
                        <a:rPr lang="en-US" sz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masuk</a:t>
                      </a:r>
                      <a:r>
                        <a:rPr lang="en-US" sz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Kawalan</a:t>
                      </a:r>
                      <a:r>
                        <a:rPr lang="en-US" sz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Kehormat</a:t>
                      </a:r>
                      <a:endParaRPr lang="en-US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7556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38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Ketibaan YAS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Ketua</a:t>
                      </a:r>
                      <a:r>
                        <a:rPr lang="en-US" sz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Pengarah</a:t>
                      </a:r>
                      <a:r>
                        <a:rPr lang="en-US" sz="1200" baseline="0" dirty="0">
                          <a:solidFill>
                            <a:schemeClr val="dk1"/>
                          </a:solidFill>
                          <a:effectLst/>
                        </a:rPr>
                        <a:t> JBPM &amp; </a:t>
                      </a:r>
                      <a:r>
                        <a:rPr lang="en-US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Isteri</a:t>
                      </a:r>
                      <a:endParaRPr lang="en-US" sz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en-US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75565" marB="0"/>
                </a:tc>
                <a:tc vMerge="1"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</a:pP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1849">
                <a:tc>
                  <a:txBody>
                    <a:bodyPr/>
                    <a:lstStyle/>
                    <a:p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Ketibaan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YBhg</a:t>
                      </a:r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.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Ketua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Setiausaha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 KPKT &amp;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Isteri</a:t>
                      </a:r>
                      <a:endParaRPr lang="ms-MY" sz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en-MY" sz="1200" dirty="0"/>
                        <a:t>3 </a:t>
                      </a:r>
                      <a:r>
                        <a:rPr sz="1200" spc="-10" dirty="0" err="1"/>
                        <a:t>m</a:t>
                      </a:r>
                      <a:r>
                        <a:rPr sz="1200" spc="-25" dirty="0" err="1"/>
                        <a:t>i</a:t>
                      </a:r>
                      <a:r>
                        <a:rPr sz="1200" dirty="0" err="1"/>
                        <a:t>n</a:t>
                      </a:r>
                      <a:r>
                        <a:rPr sz="1200" spc="-20" dirty="0" err="1"/>
                        <a:t>i</a:t>
                      </a:r>
                      <a:r>
                        <a:rPr sz="1200" dirty="0" err="1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30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850">
                <a:tc>
                  <a:txBody>
                    <a:bodyPr/>
                    <a:lstStyle/>
                    <a:p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Ketibaan YB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Timbalan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 Menteri KPKT &amp;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Isteri</a:t>
                      </a:r>
                      <a:endParaRPr lang="ms-MY" sz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MY" sz="1200" dirty="0"/>
                        <a:t>3</a:t>
                      </a:r>
                      <a:r>
                        <a:rPr sz="1200" spc="-125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0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366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849">
                <a:tc>
                  <a:txBody>
                    <a:bodyPr/>
                    <a:lstStyle/>
                    <a:p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Ketibaan YB 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Menteri KPKT &amp;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Isteri</a:t>
                      </a:r>
                      <a:endParaRPr lang="ms-MY" sz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MY" sz="1200" dirty="0"/>
                        <a:t>3</a:t>
                      </a:r>
                      <a:r>
                        <a:rPr sz="1200" spc="-114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429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128">
                <a:tc>
                  <a:txBody>
                    <a:bodyPr/>
                    <a:lstStyle/>
                    <a:p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Ketibaan YAB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 Menteri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Besar</a:t>
                      </a:r>
                      <a:r>
                        <a:rPr lang="en-AU" sz="1200" baseline="0" dirty="0">
                          <a:solidFill>
                            <a:schemeClr val="dk1"/>
                          </a:solidFill>
                          <a:effectLst/>
                        </a:rPr>
                        <a:t> Perak &amp; </a:t>
                      </a:r>
                      <a:r>
                        <a:rPr lang="en-AU" sz="1200" baseline="0" dirty="0" err="1">
                          <a:solidFill>
                            <a:schemeClr val="dk1"/>
                          </a:solidFill>
                          <a:effectLst/>
                        </a:rPr>
                        <a:t>Isteri</a:t>
                      </a:r>
                      <a:endParaRPr lang="ms-MY" sz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4930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200" dirty="0"/>
                        <a:t>3</a:t>
                      </a:r>
                      <a:r>
                        <a:rPr sz="1200" spc="-110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493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 Box 2">
            <a:extLst>
              <a:ext uri="{FF2B5EF4-FFF2-40B4-BE49-F238E27FC236}">
                <a16:creationId xmlns:a16="http://schemas.microsoft.com/office/drawing/2014/main" id="{CD7D97A6-BD49-9D9A-280F-7ED13CB64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4167" y="204373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ATURCARA MAJLIS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467403"/>
              </p:ext>
            </p:extLst>
          </p:nvPr>
        </p:nvGraphicFramePr>
        <p:xfrm>
          <a:off x="304800" y="1107894"/>
          <a:ext cx="8686800" cy="393601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7153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600" dirty="0">
                          <a:latin typeface="Times New Roman"/>
                          <a:cs typeface="Times New Roman"/>
                        </a:rPr>
                        <a:t> </a:t>
                      </a: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91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dirty="0"/>
                        <a:t>PROGRAM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10" dirty="0"/>
                        <a:t>MASA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33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Keberangkatan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DYAM Raja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DiHilir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Perak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Darul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Ridzuan</a:t>
                      </a:r>
                      <a:endParaRPr lang="en-US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75565" marB="0"/>
                </a:tc>
                <a:tc rowSpan="2">
                  <a:txBody>
                    <a:bodyPr/>
                    <a:lstStyle/>
                    <a:p>
                      <a:pPr marL="23304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200" spc="10" dirty="0"/>
                    </a:p>
                    <a:p>
                      <a:pPr marL="23304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ms-MY" sz="1200" spc="10" dirty="0"/>
                    </a:p>
                    <a:p>
                      <a:pPr marL="23304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s-MY" sz="1200" spc="10" dirty="0"/>
                        <a:t>15</a:t>
                      </a:r>
                      <a:r>
                        <a:rPr lang="ms-MY" sz="1200" spc="-170" dirty="0"/>
                        <a:t> </a:t>
                      </a:r>
                      <a:r>
                        <a:rPr lang="ms-MY" sz="1200" spc="-10" dirty="0"/>
                        <a:t>m</a:t>
                      </a:r>
                      <a:r>
                        <a:rPr lang="ms-MY" sz="1200" spc="-25" dirty="0"/>
                        <a:t>i</a:t>
                      </a:r>
                      <a:r>
                        <a:rPr lang="ms-MY" sz="1200" dirty="0"/>
                        <a:t>n</a:t>
                      </a:r>
                      <a:r>
                        <a:rPr lang="ms-MY" sz="1200" spc="-25" dirty="0"/>
                        <a:t>i</a:t>
                      </a:r>
                      <a:r>
                        <a:rPr lang="ms-MY" sz="1200" dirty="0"/>
                        <a:t>t</a:t>
                      </a:r>
                    </a:p>
                    <a:p>
                      <a:pPr marL="233045" algn="ctr">
                        <a:lnSpc>
                          <a:spcPct val="100000"/>
                        </a:lnSpc>
                      </a:pP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59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Keberangkatan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DYTM Raja Muda Perak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Darul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Ridzuan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dan DYTM Raja Puan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Besar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Perak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Darul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Ridzuan</a:t>
                      </a:r>
                      <a:endParaRPr lang="en-US" sz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en-US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75565" marB="0"/>
                </a:tc>
                <a:tc vMerge="1">
                  <a:txBody>
                    <a:bodyPr/>
                    <a:lstStyle/>
                    <a:p>
                      <a:pPr marL="233045">
                        <a:lnSpc>
                          <a:spcPct val="100000"/>
                        </a:lnSpc>
                      </a:pP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5715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1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Keberangkatan</a:t>
                      </a:r>
                      <a:r>
                        <a:rPr lang="en-AU" sz="1200" baseline="0" dirty="0"/>
                        <a:t> 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DYMM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Paduka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Seri Sultan Perak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Darul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Ridzuan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endParaRPr lang="ms-MY" sz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DYMM Raja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Permaisuri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Perak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Darul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Ridzuan</a:t>
                      </a:r>
                      <a:endParaRPr lang="ms-MY" sz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200" dirty="0"/>
                        <a:t>15</a:t>
                      </a:r>
                      <a:r>
                        <a:rPr sz="1200" spc="-190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0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30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109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Lagu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Kebesaran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Negeri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Perak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dimainkan</a:t>
                      </a:r>
                      <a:endParaRPr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MY" sz="1200" dirty="0"/>
                        <a:t>2</a:t>
                      </a:r>
                      <a:r>
                        <a:rPr sz="1200" spc="-125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0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366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108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DYMM Paduka Seri Sultan Perak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Darul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Ridzuan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menerima</a:t>
                      </a:r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tabik</a:t>
                      </a:r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hormat</a:t>
                      </a:r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dan</a:t>
                      </a:r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memeriksa</a:t>
                      </a:r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Kawalan</a:t>
                      </a:r>
                      <a:r>
                        <a:rPr lang="en-AU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AU" sz="1200" dirty="0" err="1">
                          <a:solidFill>
                            <a:schemeClr val="dk1"/>
                          </a:solidFill>
                          <a:effectLst/>
                        </a:rPr>
                        <a:t>Kehormat</a:t>
                      </a:r>
                      <a:endParaRPr lang="ms-MY" sz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200" dirty="0"/>
                        <a:t>5</a:t>
                      </a:r>
                      <a:r>
                        <a:rPr sz="1200" spc="-114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429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4108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AU" sz="1200" dirty="0" err="1"/>
                        <a:t>Lagu</a:t>
                      </a:r>
                      <a:r>
                        <a:rPr lang="en-AU" sz="1200" dirty="0"/>
                        <a:t> </a:t>
                      </a:r>
                      <a:r>
                        <a:rPr lang="en-AU" sz="1200" dirty="0" err="1"/>
                        <a:t>Kebesaran</a:t>
                      </a:r>
                      <a:r>
                        <a:rPr lang="en-AU" sz="1200" dirty="0"/>
                        <a:t> </a:t>
                      </a:r>
                      <a:r>
                        <a:rPr lang="en-AU" sz="1200" dirty="0" err="1"/>
                        <a:t>Negeri</a:t>
                      </a:r>
                      <a:r>
                        <a:rPr lang="en-AU" sz="1200" dirty="0"/>
                        <a:t> Perak </a:t>
                      </a:r>
                      <a:r>
                        <a:rPr lang="en-AU" sz="1200" dirty="0" err="1"/>
                        <a:t>dimainkan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MY" sz="1200" dirty="0"/>
                        <a:t>2 </a:t>
                      </a:r>
                      <a:r>
                        <a:rPr lang="en-MY" sz="1200" dirty="0" err="1"/>
                        <a:t>minit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4295" marB="0"/>
                </a:tc>
                <a:extLst>
                  <a:ext uri="{0D108BD9-81ED-4DB2-BD59-A6C34878D82A}">
                    <a16:rowId xmlns:a16="http://schemas.microsoft.com/office/drawing/2014/main" val="2215104471"/>
                  </a:ext>
                </a:extLst>
              </a:tr>
              <a:tr h="364109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Perbarisan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keluar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Kawalan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Kehormatan</a:t>
                      </a:r>
                      <a:endParaRPr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4930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200" dirty="0"/>
                        <a:t>3</a:t>
                      </a:r>
                      <a:r>
                        <a:rPr sz="1200" spc="-110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493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108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Bacaan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Ayat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Suci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Al-Quran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Doa</a:t>
                      </a:r>
                      <a:endParaRPr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200" dirty="0"/>
                        <a:t>6</a:t>
                      </a:r>
                      <a:r>
                        <a:rPr sz="1200" spc="-175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0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603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Ucapan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YB Menteri Kementerian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Perumahan</a:t>
                      </a:r>
                      <a:r>
                        <a:rPr lang="en-US" sz="1200" dirty="0">
                          <a:solidFill>
                            <a:schemeClr val="dk1"/>
                          </a:solidFill>
                          <a:effectLst/>
                        </a:rPr>
                        <a:t> dan Kerajaan </a:t>
                      </a:r>
                      <a:r>
                        <a:rPr lang="en-US" sz="1200" dirty="0" err="1">
                          <a:solidFill>
                            <a:schemeClr val="dk1"/>
                          </a:solidFill>
                          <a:effectLst/>
                        </a:rPr>
                        <a:t>Tempatan</a:t>
                      </a:r>
                      <a:endParaRPr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7630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dirty="0"/>
                        <a:t>3</a:t>
                      </a:r>
                      <a:r>
                        <a:rPr sz="1200" spc="-110" dirty="0"/>
                        <a:t> </a:t>
                      </a:r>
                      <a:r>
                        <a:rPr sz="1200" spc="-10" dirty="0"/>
                        <a:t>m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n</a:t>
                      </a:r>
                      <a:r>
                        <a:rPr sz="1200" spc="-25" dirty="0"/>
                        <a:t>i</a:t>
                      </a:r>
                      <a:r>
                        <a:rPr sz="1200" dirty="0"/>
                        <a:t>t</a:t>
                      </a:r>
                      <a:endParaRPr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8763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 Box 2">
            <a:extLst>
              <a:ext uri="{FF2B5EF4-FFF2-40B4-BE49-F238E27FC236}">
                <a16:creationId xmlns:a16="http://schemas.microsoft.com/office/drawing/2014/main" id="{CD02860F-4ADB-225D-BF24-EBFDA5A25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133350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ATURCARA MAJLIS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6042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334575"/>
              </p:ext>
            </p:extLst>
          </p:nvPr>
        </p:nvGraphicFramePr>
        <p:xfrm>
          <a:off x="76200" y="1123950"/>
          <a:ext cx="8839200" cy="38662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6761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227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dirty="0"/>
                        <a:t>PROGRAM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10" dirty="0"/>
                        <a:t>MASA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381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Persembahan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Kebombaan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400" dirty="0"/>
                        <a:t>5</a:t>
                      </a:r>
                      <a:r>
                        <a:rPr sz="1400" spc="-114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674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Lafaz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Perasmian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dirty="0"/>
                        <a:t>3</a:t>
                      </a:r>
                      <a:r>
                        <a:rPr sz="1400" spc="-11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26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Gimik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/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Menandatangani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Plak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Perasmian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400" dirty="0"/>
                        <a:t>15</a:t>
                      </a:r>
                      <a:r>
                        <a:rPr sz="1400" spc="-19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0" dirty="0"/>
                        <a:t>i</a:t>
                      </a:r>
                      <a:r>
                        <a:rPr sz="1400" dirty="0"/>
                        <a:t>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730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327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Perbarisan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Masuk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Kawalan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Kehormatan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400" dirty="0"/>
                        <a:t>15</a:t>
                      </a:r>
                      <a:r>
                        <a:rPr sz="1400" spc="-19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0" dirty="0"/>
                        <a:t>i</a:t>
                      </a:r>
                      <a:r>
                        <a:rPr sz="1400" dirty="0"/>
                        <a:t>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7366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32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Lagu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Kebesaran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Negeri Perak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dimainkan</a:t>
                      </a:r>
                      <a:endParaRPr lang="en-US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400" dirty="0"/>
                        <a:t>5</a:t>
                      </a:r>
                      <a:r>
                        <a:rPr sz="1400" spc="-114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7429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327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Perbarisan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Keluar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Kawalan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Kehormatan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74930" marB="0"/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400" dirty="0"/>
                        <a:t>15</a:t>
                      </a:r>
                      <a:r>
                        <a:rPr sz="1400" spc="-19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0" dirty="0"/>
                        <a:t>i</a:t>
                      </a:r>
                      <a:r>
                        <a:rPr sz="1400" dirty="0"/>
                        <a:t>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7493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326">
                <a:tc>
                  <a:txBody>
                    <a:bodyPr/>
                    <a:lstStyle/>
                    <a:p>
                      <a:pPr marL="3810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Lawatan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ke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</a:rPr>
                        <a:t>pameran</a:t>
                      </a:r>
                      <a:endParaRPr lang="en-US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dirty="0"/>
                        <a:t>5</a:t>
                      </a:r>
                      <a:r>
                        <a:rPr sz="1400" spc="-114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041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600" spc="10" dirty="0"/>
                        <a:t>S</a:t>
                      </a:r>
                      <a:r>
                        <a:rPr sz="1600" spc="20" dirty="0"/>
                        <a:t>e</a:t>
                      </a:r>
                      <a:r>
                        <a:rPr sz="1600" spc="30" dirty="0"/>
                        <a:t>s</a:t>
                      </a:r>
                      <a:r>
                        <a:rPr sz="1600" dirty="0"/>
                        <a:t>i</a:t>
                      </a:r>
                      <a:r>
                        <a:rPr sz="1600" spc="-210" dirty="0"/>
                        <a:t> </a:t>
                      </a:r>
                      <a:r>
                        <a:rPr sz="1600" spc="-30" dirty="0"/>
                        <a:t>B</a:t>
                      </a:r>
                      <a:r>
                        <a:rPr sz="1600" spc="20" dirty="0"/>
                        <a:t>e</a:t>
                      </a:r>
                      <a:r>
                        <a:rPr sz="1600" spc="10" dirty="0"/>
                        <a:t>r</a:t>
                      </a:r>
                      <a:r>
                        <a:rPr sz="1600" spc="-10" dirty="0"/>
                        <a:t>g</a:t>
                      </a:r>
                      <a:r>
                        <a:rPr sz="1600" spc="-30" dirty="0"/>
                        <a:t>a</a:t>
                      </a:r>
                      <a:r>
                        <a:rPr sz="1600" spc="-10" dirty="0"/>
                        <a:t>m</a:t>
                      </a:r>
                      <a:r>
                        <a:rPr sz="1600" dirty="0"/>
                        <a:t>b</a:t>
                      </a:r>
                      <a:r>
                        <a:rPr sz="1600" spc="-30" dirty="0"/>
                        <a:t>a</a:t>
                      </a:r>
                      <a:r>
                        <a:rPr sz="1600" dirty="0"/>
                        <a:t>r</a:t>
                      </a:r>
                      <a:endParaRPr sz="1600" dirty="0">
                        <a:latin typeface="Verdana"/>
                        <a:cs typeface="Verdana"/>
                      </a:endParaRPr>
                    </a:p>
                  </a:txBody>
                  <a:tcPr marL="0" marR="0" marT="87630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dirty="0"/>
                        <a:t>3</a:t>
                      </a:r>
                      <a:r>
                        <a:rPr sz="1400" spc="-11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8763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3058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DYMM Paduka Seri Sultan Perak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Darul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Ridzuan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dan DYMM Raja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Permaisuri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Perak   </a:t>
                      </a:r>
                    </a:p>
                    <a:p>
                      <a:r>
                        <a:rPr lang="en-US" sz="16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Darul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Ridzuan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berangkat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meninggalkan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majlis</a:t>
                      </a:r>
                      <a:endParaRPr lang="en-US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56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n-MY" sz="1400" dirty="0"/>
                        <a:t>5</a:t>
                      </a:r>
                      <a:r>
                        <a:rPr sz="1400" spc="-11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75565" marB="0"/>
                </a:tc>
                <a:extLst>
                  <a:ext uri="{0D108BD9-81ED-4DB2-BD59-A6C34878D82A}">
                    <a16:rowId xmlns:a16="http://schemas.microsoft.com/office/drawing/2014/main" val="1543687517"/>
                  </a:ext>
                </a:extLst>
              </a:tr>
            </a:tbl>
          </a:graphicData>
        </a:graphic>
      </p:graphicFrame>
      <p:sp>
        <p:nvSpPr>
          <p:cNvPr id="4" name="Text Box 2">
            <a:extLst>
              <a:ext uri="{FF2B5EF4-FFF2-40B4-BE49-F238E27FC236}">
                <a16:creationId xmlns:a16="http://schemas.microsoft.com/office/drawing/2014/main" id="{115497D6-BF4F-FF07-EF70-DBA90AA98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748" y="46732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ATURCARA MAJLIS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386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17918"/>
              </p:ext>
            </p:extLst>
          </p:nvPr>
        </p:nvGraphicFramePr>
        <p:xfrm>
          <a:off x="129354" y="1164304"/>
          <a:ext cx="8885292" cy="270284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6883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3599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dirty="0">
                          <a:latin typeface="+mn-lt"/>
                        </a:rPr>
                        <a:t>PROGRAM</a:t>
                      </a:r>
                      <a:endParaRPr sz="1600" dirty="0">
                        <a:latin typeface="+mn-lt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10" dirty="0"/>
                        <a:t>MASA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91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DYTM Raja Muda Perak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Darul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Ridzuan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dan DYTM Raja Puan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Besar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Perak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Darul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Ridzuan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berangkat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meninggalkan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majlis</a:t>
                      </a:r>
                      <a:endParaRPr lang="en-US" sz="16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3025" marB="0"/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lang="en-MY" sz="1400" dirty="0"/>
                        <a:t>10</a:t>
                      </a:r>
                      <a:r>
                        <a:rPr sz="1400" spc="-19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0" dirty="0"/>
                        <a:t>i</a:t>
                      </a:r>
                      <a:r>
                        <a:rPr sz="1400" dirty="0"/>
                        <a:t>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7302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6462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DYAM Raja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DiHilir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Perak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Darul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Ridzuan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berangkat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meninggalkan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majlis</a:t>
                      </a:r>
                      <a:endParaRPr sz="1200" dirty="0">
                        <a:latin typeface="+mn-lt"/>
                        <a:cs typeface="Verdana"/>
                      </a:endParaRPr>
                    </a:p>
                  </a:txBody>
                  <a:tcPr marL="0" marR="0" marT="73660" marB="0"/>
                </a:tc>
                <a:tc>
                  <a:txBody>
                    <a:bodyPr/>
                    <a:lstStyle/>
                    <a:p>
                      <a:pPr marL="76835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lang="en-MY" sz="1400" dirty="0"/>
                        <a:t>10</a:t>
                      </a:r>
                      <a:r>
                        <a:rPr sz="1400" spc="-190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0" dirty="0"/>
                        <a:t>i</a:t>
                      </a:r>
                      <a:r>
                        <a:rPr sz="1400" dirty="0"/>
                        <a:t>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7366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6462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Majlis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Santapan</a:t>
                      </a:r>
                      <a:endParaRPr sz="1200" dirty="0">
                        <a:latin typeface="+mn-lt"/>
                        <a:cs typeface="Verdana"/>
                      </a:endParaRPr>
                    </a:p>
                  </a:txBody>
                  <a:tcPr marL="0" marR="0" marT="8318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MY" sz="1400" spc="-114" dirty="0"/>
                        <a:t>60</a:t>
                      </a:r>
                      <a:r>
                        <a:rPr sz="1400" spc="-114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83185" marB="0"/>
                </a:tc>
                <a:extLst>
                  <a:ext uri="{0D108BD9-81ED-4DB2-BD59-A6C34878D82A}">
                    <a16:rowId xmlns:a16="http://schemas.microsoft.com/office/drawing/2014/main" val="1598847536"/>
                  </a:ext>
                </a:extLst>
              </a:tr>
              <a:tr h="456462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YAB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Menteri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Besar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Perak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Darul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Ridzuan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isteri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meninggalkan</a:t>
                      </a: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majlis</a:t>
                      </a:r>
                      <a:endParaRPr sz="1200" dirty="0">
                        <a:latin typeface="+mn-lt"/>
                        <a:cs typeface="Verdana"/>
                      </a:endParaRPr>
                    </a:p>
                  </a:txBody>
                  <a:tcPr marL="0" marR="0" marT="74295" marB="0"/>
                </a:tc>
                <a:tc>
                  <a:txBody>
                    <a:bodyPr/>
                    <a:lstStyle/>
                    <a:p>
                      <a:pPr marL="77470"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400" dirty="0"/>
                        <a:t>5</a:t>
                      </a:r>
                      <a:r>
                        <a:rPr sz="1400" spc="-114" dirty="0"/>
                        <a:t> </a:t>
                      </a:r>
                      <a:r>
                        <a:rPr sz="1400" spc="-10" dirty="0"/>
                        <a:t>m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n</a:t>
                      </a:r>
                      <a:r>
                        <a:rPr sz="1400" spc="-25" dirty="0"/>
                        <a:t>i</a:t>
                      </a:r>
                      <a:r>
                        <a:rPr sz="1400" dirty="0"/>
                        <a:t>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7429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946">
                <a:tc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lang="en-US" sz="1600" dirty="0" err="1"/>
                        <a:t>Sidang</a:t>
                      </a:r>
                      <a:r>
                        <a:rPr lang="en-US" sz="1600" dirty="0"/>
                        <a:t> Media</a:t>
                      </a:r>
                      <a:endParaRPr sz="1600" dirty="0">
                        <a:latin typeface="+mn-lt"/>
                        <a:cs typeface="Verdana"/>
                      </a:endParaRPr>
                    </a:p>
                  </a:txBody>
                  <a:tcPr marL="0" marR="0" marT="87630" marB="0"/>
                </a:tc>
                <a:tc>
                  <a:txBody>
                    <a:bodyPr/>
                    <a:lstStyle/>
                    <a:p>
                      <a:pPr marL="7747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</a:t>
                      </a:r>
                      <a:r>
                        <a:rPr lang="en-US" sz="1400" spc="-190" dirty="0"/>
                        <a:t> </a:t>
                      </a:r>
                      <a:r>
                        <a:rPr lang="en-US" sz="1400" spc="-10" dirty="0" err="1"/>
                        <a:t>m</a:t>
                      </a:r>
                      <a:r>
                        <a:rPr lang="en-US" sz="1400" spc="-25" dirty="0" err="1"/>
                        <a:t>i</a:t>
                      </a:r>
                      <a:r>
                        <a:rPr lang="en-US" sz="1400" dirty="0" err="1"/>
                        <a:t>n</a:t>
                      </a:r>
                      <a:r>
                        <a:rPr lang="en-US" sz="1400" spc="-20" dirty="0" err="1"/>
                        <a:t>i</a:t>
                      </a:r>
                      <a:r>
                        <a:rPr lang="en-US" sz="1400" dirty="0" err="1"/>
                        <a:t>t</a:t>
                      </a:r>
                      <a:endParaRPr lang="en-US" sz="1400" dirty="0">
                        <a:latin typeface="Verdana"/>
                        <a:cs typeface="Verdana"/>
                      </a:endParaRPr>
                    </a:p>
                  </a:txBody>
                  <a:tcPr marL="0" marR="0" marT="87630" marB="0"/>
                </a:tc>
                <a:extLst>
                  <a:ext uri="{0D108BD9-81ED-4DB2-BD59-A6C34878D82A}">
                    <a16:rowId xmlns:a16="http://schemas.microsoft.com/office/drawing/2014/main" val="2697840093"/>
                  </a:ext>
                </a:extLst>
              </a:tr>
            </a:tbl>
          </a:graphicData>
        </a:graphic>
      </p:graphicFrame>
      <p:sp>
        <p:nvSpPr>
          <p:cNvPr id="4" name="Text Box 2">
            <a:extLst>
              <a:ext uri="{FF2B5EF4-FFF2-40B4-BE49-F238E27FC236}">
                <a16:creationId xmlns:a16="http://schemas.microsoft.com/office/drawing/2014/main" id="{F0AAB31A-55C2-14E9-8AA2-9D394220F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109091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ATURCARA MAJLIS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5502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 txBox="1"/>
          <p:nvPr/>
        </p:nvSpPr>
        <p:spPr>
          <a:xfrm>
            <a:off x="4148327" y="3053719"/>
            <a:ext cx="4233673" cy="1377941"/>
          </a:xfrm>
          <a:prstGeom prst="rect">
            <a:avLst/>
          </a:prstGeom>
          <a:solidFill>
            <a:srgbClr val="7F9ED7"/>
          </a:solidFill>
          <a:ln>
            <a:solidFill>
              <a:schemeClr val="tx1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204" dirty="0" err="1">
                <a:latin typeface="Arial Black" panose="020B0A04020102020204" pitchFamily="34" charset="0"/>
                <a:cs typeface="Verdana"/>
              </a:rPr>
              <a:t>Jabatan</a:t>
            </a:r>
            <a:r>
              <a:rPr lang="en-US" sz="1400" spc="204" dirty="0">
                <a:latin typeface="Arial Black" panose="020B0A04020102020204" pitchFamily="34" charset="0"/>
                <a:cs typeface="Verdana"/>
              </a:rPr>
              <a:t> </a:t>
            </a:r>
            <a:r>
              <a:rPr lang="en-US" sz="1400" spc="204" dirty="0" err="1">
                <a:latin typeface="Arial Black" panose="020B0A04020102020204" pitchFamily="34" charset="0"/>
                <a:cs typeface="Verdana"/>
              </a:rPr>
              <a:t>Kerja</a:t>
            </a:r>
            <a:r>
              <a:rPr lang="en-US" sz="1400" spc="204" dirty="0">
                <a:latin typeface="Arial Black" panose="020B0A04020102020204" pitchFamily="34" charset="0"/>
                <a:cs typeface="Verdana"/>
              </a:rPr>
              <a:t> Raya Perak</a:t>
            </a:r>
            <a:endParaRPr sz="120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1250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200" dirty="0" err="1">
                <a:latin typeface="Arial Black" panose="020B0A04020102020204" pitchFamily="34" charset="0"/>
                <a:cs typeface="Verdana"/>
              </a:rPr>
              <a:t>Majlis</a:t>
            </a:r>
            <a:r>
              <a:rPr lang="en-US" sz="1400" spc="200" dirty="0">
                <a:latin typeface="Arial Black" panose="020B0A04020102020204" pitchFamily="34" charset="0"/>
                <a:cs typeface="Verdana"/>
              </a:rPr>
              <a:t> </a:t>
            </a:r>
            <a:r>
              <a:rPr lang="en-US" sz="1400" spc="200" dirty="0" err="1">
                <a:latin typeface="Arial Black" panose="020B0A04020102020204" pitchFamily="34" charset="0"/>
                <a:cs typeface="Verdana"/>
              </a:rPr>
              <a:t>Bandaraya</a:t>
            </a:r>
            <a:r>
              <a:rPr lang="en-US" sz="1400" spc="200" dirty="0">
                <a:latin typeface="Arial Black" panose="020B0A04020102020204" pitchFamily="34" charset="0"/>
                <a:cs typeface="Verdana"/>
              </a:rPr>
              <a:t> Ipoh(MBI)</a:t>
            </a:r>
          </a:p>
          <a:p>
            <a:pPr marL="184150" indent="-171450">
              <a:lnSpc>
                <a:spcPct val="100000"/>
              </a:lnSpc>
              <a:spcBef>
                <a:spcPts val="1250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200" dirty="0">
                <a:latin typeface="Arial Black" panose="020B0A04020102020204" pitchFamily="34" charset="0"/>
                <a:cs typeface="Verdana"/>
              </a:rPr>
              <a:t>Majlis Daerah Batu Gajah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  <a:buSzPct val="78571"/>
              <a:tabLst>
                <a:tab pos="184150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228600" y="3180803"/>
            <a:ext cx="3600986" cy="1829347"/>
          </a:xfrm>
          <a:prstGeom prst="rect">
            <a:avLst/>
          </a:prstGeom>
          <a:solidFill>
            <a:srgbClr val="7F9ED7"/>
          </a:solidFill>
        </p:spPr>
        <p:txBody>
          <a:bodyPr vert="horz" wrap="square" lIns="0" tIns="15875" rIns="0" bIns="0" rtlCol="0">
            <a:spAutoFit/>
          </a:bodyPr>
          <a:lstStyle/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165" dirty="0">
                <a:latin typeface="Arial Black" panose="020B0A04020102020204" pitchFamily="34" charset="0"/>
                <a:cs typeface="Verdana"/>
              </a:rPr>
              <a:t>PDRM</a:t>
            </a: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endParaRPr lang="en-US" sz="1400" spc="165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ms-MY" sz="1400" spc="110" dirty="0">
                <a:latin typeface="Arial Black" panose="020B0A04020102020204" pitchFamily="34" charset="0"/>
                <a:cs typeface="Verdana"/>
              </a:rPr>
              <a:t>J</a:t>
            </a:r>
            <a:r>
              <a:rPr lang="ms-MY"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lang="ms-MY" sz="1400" spc="55" dirty="0">
                <a:latin typeface="Arial Black" panose="020B0A04020102020204" pitchFamily="34" charset="0"/>
                <a:cs typeface="Verdana"/>
              </a:rPr>
              <a:t>b</a:t>
            </a:r>
            <a:r>
              <a:rPr lang="ms-MY" sz="1400" spc="25" dirty="0">
                <a:latin typeface="Arial Black" panose="020B0A04020102020204" pitchFamily="34" charset="0"/>
                <a:cs typeface="Verdana"/>
              </a:rPr>
              <a:t>a</a:t>
            </a:r>
            <a:r>
              <a:rPr lang="ms-MY" sz="1400" spc="40" dirty="0">
                <a:latin typeface="Arial Black" panose="020B0A04020102020204" pitchFamily="34" charset="0"/>
                <a:cs typeface="Verdana"/>
              </a:rPr>
              <a:t>t</a:t>
            </a:r>
            <a:r>
              <a:rPr lang="ms-MY"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lang="ms-MY" sz="1400" spc="85" dirty="0">
                <a:latin typeface="Arial Black" panose="020B0A04020102020204" pitchFamily="34" charset="0"/>
                <a:cs typeface="Verdana"/>
              </a:rPr>
              <a:t>n</a:t>
            </a:r>
            <a:r>
              <a:rPr lang="ms-MY" sz="1400" spc="-185" dirty="0">
                <a:latin typeface="Arial Black" panose="020B0A04020102020204" pitchFamily="34" charset="0"/>
                <a:cs typeface="Verdana"/>
              </a:rPr>
              <a:t> </a:t>
            </a:r>
            <a:r>
              <a:rPr lang="ms-MY" sz="1400" spc="204" dirty="0">
                <a:latin typeface="Arial Black" panose="020B0A04020102020204" pitchFamily="34" charset="0"/>
                <a:cs typeface="Verdana"/>
              </a:rPr>
              <a:t>P</a:t>
            </a:r>
            <a:r>
              <a:rPr lang="ms-MY" sz="1400" spc="60" dirty="0">
                <a:latin typeface="Arial Black" panose="020B0A04020102020204" pitchFamily="34" charset="0"/>
                <a:cs typeface="Verdana"/>
              </a:rPr>
              <a:t>e</a:t>
            </a:r>
            <a:r>
              <a:rPr lang="ms-MY" sz="1400" spc="85" dirty="0">
                <a:latin typeface="Arial Black" panose="020B0A04020102020204" pitchFamily="34" charset="0"/>
                <a:cs typeface="Verdana"/>
              </a:rPr>
              <a:t>n</a:t>
            </a:r>
            <a:r>
              <a:rPr lang="ms-MY" sz="1400" spc="-10" dirty="0">
                <a:latin typeface="Arial Black" panose="020B0A04020102020204" pitchFamily="34" charset="0"/>
                <a:cs typeface="Verdana"/>
              </a:rPr>
              <a:t>y</a:t>
            </a:r>
            <a:r>
              <a:rPr lang="ms-MY" sz="1400" spc="-15" dirty="0">
                <a:latin typeface="Arial Black" panose="020B0A04020102020204" pitchFamily="34" charset="0"/>
                <a:cs typeface="Verdana"/>
              </a:rPr>
              <a:t>i</a:t>
            </a:r>
            <a:r>
              <a:rPr lang="ms-MY"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lang="ms-MY" sz="1400" dirty="0">
                <a:latin typeface="Arial Black" panose="020B0A04020102020204" pitchFamily="34" charset="0"/>
                <a:cs typeface="Verdana"/>
              </a:rPr>
              <a:t>r</a:t>
            </a:r>
            <a:r>
              <a:rPr lang="ms-MY" sz="1400" spc="-20" dirty="0">
                <a:latin typeface="Arial Black" panose="020B0A04020102020204" pitchFamily="34" charset="0"/>
                <a:cs typeface="Verdana"/>
              </a:rPr>
              <a:t>an </a:t>
            </a:r>
            <a:r>
              <a:rPr lang="ms-MY" sz="1400" spc="15" dirty="0">
                <a:latin typeface="Arial Black" panose="020B0A04020102020204" pitchFamily="34" charset="0"/>
                <a:cs typeface="Verdana"/>
              </a:rPr>
              <a:t>Malaysia</a:t>
            </a: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endParaRPr lang="ms-MY" sz="140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165" dirty="0" err="1">
                <a:latin typeface="Arial Black" panose="020B0A04020102020204" pitchFamily="34" charset="0"/>
                <a:cs typeface="Verdana"/>
              </a:rPr>
              <a:t>Jabatan</a:t>
            </a:r>
            <a:r>
              <a:rPr lang="en-US" sz="1400" spc="165" dirty="0">
                <a:latin typeface="Arial Black" panose="020B0A04020102020204" pitchFamily="34" charset="0"/>
                <a:cs typeface="Verdana"/>
              </a:rPr>
              <a:t> </a:t>
            </a:r>
            <a:r>
              <a:rPr lang="en-US" sz="1400" spc="165" dirty="0" err="1">
                <a:latin typeface="Arial Black" panose="020B0A04020102020204" pitchFamily="34" charset="0"/>
                <a:cs typeface="Verdana"/>
              </a:rPr>
              <a:t>Kesihatan</a:t>
            </a:r>
            <a:endParaRPr lang="en-US" sz="1400" spc="165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endParaRPr lang="en-US" sz="140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110" dirty="0">
                <a:latin typeface="Arial Black" panose="020B0A04020102020204" pitchFamily="34" charset="0"/>
                <a:cs typeface="Verdana"/>
              </a:rPr>
              <a:t>RELA</a:t>
            </a: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4136604" y="1209928"/>
            <a:ext cx="4233673" cy="1760097"/>
          </a:xfrm>
          <a:prstGeom prst="rect">
            <a:avLst/>
          </a:prstGeom>
          <a:solidFill>
            <a:srgbClr val="7F9ED7"/>
          </a:solidFill>
          <a:ln w="12700">
            <a:solidFill>
              <a:schemeClr val="tx1"/>
            </a:solidFill>
          </a:ln>
        </p:spPr>
        <p:txBody>
          <a:bodyPr vert="horz" wrap="square" lIns="0" tIns="15875" rIns="0" bIns="0" rtlCol="0">
            <a:spAutoFit/>
          </a:bodyPr>
          <a:lstStyle/>
          <a:p>
            <a:pPr marL="184150" indent="-171450">
              <a:lnSpc>
                <a:spcPct val="100000"/>
              </a:lnSpc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sz="1400" spc="110" dirty="0">
                <a:latin typeface="Arial Black" panose="020B0A04020102020204" pitchFamily="34" charset="0"/>
                <a:cs typeface="Verdana"/>
              </a:rPr>
              <a:t>J</a:t>
            </a:r>
            <a:r>
              <a:rPr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55" dirty="0">
                <a:latin typeface="Arial Black" panose="020B0A04020102020204" pitchFamily="34" charset="0"/>
                <a:cs typeface="Verdana"/>
              </a:rPr>
              <a:t>b</a:t>
            </a:r>
            <a:r>
              <a:rPr sz="1400" spc="3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40" dirty="0">
                <a:latin typeface="Arial Black" panose="020B0A04020102020204" pitchFamily="34" charset="0"/>
                <a:cs typeface="Verdana"/>
              </a:rPr>
              <a:t>t</a:t>
            </a:r>
            <a:r>
              <a:rPr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85" dirty="0">
                <a:latin typeface="Arial Black" panose="020B0A04020102020204" pitchFamily="34" charset="0"/>
                <a:cs typeface="Verdana"/>
              </a:rPr>
              <a:t>n</a:t>
            </a:r>
            <a:r>
              <a:rPr sz="1400" spc="-190" dirty="0">
                <a:latin typeface="Arial Black" panose="020B0A04020102020204" pitchFamily="34" charset="0"/>
                <a:cs typeface="Verdana"/>
              </a:rPr>
              <a:t> </a:t>
            </a:r>
            <a:r>
              <a:rPr sz="1400" spc="9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100" dirty="0">
                <a:latin typeface="Arial Black" panose="020B0A04020102020204" pitchFamily="34" charset="0"/>
                <a:cs typeface="Verdana"/>
              </a:rPr>
              <a:t>g</a:t>
            </a:r>
            <a:r>
              <a:rPr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135" dirty="0">
                <a:latin typeface="Arial Black" panose="020B0A04020102020204" pitchFamily="34" charset="0"/>
                <a:cs typeface="Verdana"/>
              </a:rPr>
              <a:t>m</a:t>
            </a:r>
            <a:r>
              <a:rPr sz="1400" spc="1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-220" dirty="0">
                <a:latin typeface="Arial Black" panose="020B0A04020102020204" pitchFamily="34" charset="0"/>
                <a:cs typeface="Verdana"/>
              </a:rPr>
              <a:t> </a:t>
            </a:r>
            <a:r>
              <a:rPr sz="1400" spc="-145" dirty="0">
                <a:latin typeface="Arial Black" panose="020B0A04020102020204" pitchFamily="34" charset="0"/>
                <a:cs typeface="Verdana"/>
              </a:rPr>
              <a:t>I</a:t>
            </a:r>
            <a:r>
              <a:rPr sz="1400" spc="20" dirty="0">
                <a:latin typeface="Arial Black" panose="020B0A04020102020204" pitchFamily="34" charset="0"/>
                <a:cs typeface="Verdana"/>
              </a:rPr>
              <a:t>s</a:t>
            </a:r>
            <a:r>
              <a:rPr sz="1400" spc="-15" dirty="0">
                <a:latin typeface="Arial Black" panose="020B0A04020102020204" pitchFamily="34" charset="0"/>
                <a:cs typeface="Verdana"/>
              </a:rPr>
              <a:t>l</a:t>
            </a:r>
            <a:r>
              <a:rPr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145" dirty="0">
                <a:latin typeface="Arial Black" panose="020B0A04020102020204" pitchFamily="34" charset="0"/>
                <a:cs typeface="Verdana"/>
              </a:rPr>
              <a:t>m</a:t>
            </a:r>
            <a:endParaRPr sz="140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1250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sz="1400" spc="165" dirty="0">
                <a:latin typeface="Arial Black" panose="020B0A04020102020204" pitchFamily="34" charset="0"/>
                <a:cs typeface="Verdana"/>
              </a:rPr>
              <a:t>M</a:t>
            </a:r>
            <a:r>
              <a:rPr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-110" dirty="0">
                <a:latin typeface="Arial Black" panose="020B0A04020102020204" pitchFamily="34" charset="0"/>
                <a:cs typeface="Verdana"/>
              </a:rPr>
              <a:t>j</a:t>
            </a:r>
            <a:r>
              <a:rPr sz="1400" spc="-15" dirty="0">
                <a:latin typeface="Arial Black" panose="020B0A04020102020204" pitchFamily="34" charset="0"/>
                <a:cs typeface="Verdana"/>
              </a:rPr>
              <a:t>lis</a:t>
            </a:r>
            <a:r>
              <a:rPr sz="1400" spc="-85" dirty="0">
                <a:latin typeface="Arial Black" panose="020B0A04020102020204" pitchFamily="34" charset="0"/>
                <a:cs typeface="Verdana"/>
              </a:rPr>
              <a:t> </a:t>
            </a:r>
            <a:r>
              <a:rPr sz="1400" spc="85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100" dirty="0">
                <a:latin typeface="Arial Black" panose="020B0A04020102020204" pitchFamily="34" charset="0"/>
                <a:cs typeface="Verdana"/>
              </a:rPr>
              <a:t>g</a:t>
            </a:r>
            <a:r>
              <a:rPr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135" dirty="0">
                <a:latin typeface="Arial Black" panose="020B0A04020102020204" pitchFamily="34" charset="0"/>
                <a:cs typeface="Verdana"/>
              </a:rPr>
              <a:t>m</a:t>
            </a:r>
            <a:r>
              <a:rPr sz="1400" spc="1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-225" dirty="0">
                <a:latin typeface="Arial Black" panose="020B0A04020102020204" pitchFamily="34" charset="0"/>
                <a:cs typeface="Verdana"/>
              </a:rPr>
              <a:t> </a:t>
            </a:r>
            <a:r>
              <a:rPr sz="1400" spc="-145" dirty="0">
                <a:latin typeface="Arial Black" panose="020B0A04020102020204" pitchFamily="34" charset="0"/>
                <a:cs typeface="Verdana"/>
              </a:rPr>
              <a:t>I</a:t>
            </a:r>
            <a:r>
              <a:rPr sz="1400" spc="15" dirty="0">
                <a:latin typeface="Arial Black" panose="020B0A04020102020204" pitchFamily="34" charset="0"/>
                <a:cs typeface="Verdana"/>
              </a:rPr>
              <a:t>s</a:t>
            </a:r>
            <a:r>
              <a:rPr sz="1400" spc="-15" dirty="0">
                <a:latin typeface="Arial Black" panose="020B0A04020102020204" pitchFamily="34" charset="0"/>
                <a:cs typeface="Verdana"/>
              </a:rPr>
              <a:t>l</a:t>
            </a:r>
            <a:r>
              <a:rPr sz="1400" spc="-20" dirty="0">
                <a:latin typeface="Arial Black" panose="020B0A04020102020204" pitchFamily="34" charset="0"/>
                <a:cs typeface="Verdana"/>
              </a:rPr>
              <a:t>a</a:t>
            </a:r>
            <a:r>
              <a:rPr sz="1400" spc="145" dirty="0">
                <a:latin typeface="Arial Black" panose="020B0A04020102020204" pitchFamily="34" charset="0"/>
                <a:cs typeface="Verdana"/>
              </a:rPr>
              <a:t>m</a:t>
            </a:r>
            <a:endParaRPr sz="140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lnSpc>
                <a:spcPct val="100000"/>
              </a:lnSpc>
              <a:spcBef>
                <a:spcPts val="1250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sz="1400" spc="110" dirty="0" err="1">
                <a:latin typeface="Arial Black" panose="020B0A04020102020204" pitchFamily="34" charset="0"/>
                <a:cs typeface="Verdana"/>
              </a:rPr>
              <a:t>J</a:t>
            </a:r>
            <a:r>
              <a:rPr sz="1400" spc="-20" dirty="0" err="1">
                <a:latin typeface="Arial Black" panose="020B0A04020102020204" pitchFamily="34" charset="0"/>
                <a:cs typeface="Verdana"/>
              </a:rPr>
              <a:t>a</a:t>
            </a:r>
            <a:r>
              <a:rPr sz="1400" spc="55" dirty="0" err="1">
                <a:latin typeface="Arial Black" panose="020B0A04020102020204" pitchFamily="34" charset="0"/>
                <a:cs typeface="Verdana"/>
              </a:rPr>
              <a:t>b</a:t>
            </a:r>
            <a:r>
              <a:rPr sz="1400" spc="30" dirty="0" err="1">
                <a:latin typeface="Arial Black" panose="020B0A04020102020204" pitchFamily="34" charset="0"/>
                <a:cs typeface="Verdana"/>
              </a:rPr>
              <a:t>a</a:t>
            </a:r>
            <a:r>
              <a:rPr sz="1400" spc="40" dirty="0" err="1">
                <a:latin typeface="Arial Black" panose="020B0A04020102020204" pitchFamily="34" charset="0"/>
                <a:cs typeface="Verdana"/>
              </a:rPr>
              <a:t>t</a:t>
            </a:r>
            <a:r>
              <a:rPr sz="1400" spc="-20" dirty="0" err="1">
                <a:latin typeface="Arial Black" panose="020B0A04020102020204" pitchFamily="34" charset="0"/>
                <a:cs typeface="Verdana"/>
              </a:rPr>
              <a:t>a</a:t>
            </a:r>
            <a:r>
              <a:rPr sz="1400" spc="85" dirty="0" err="1">
                <a:latin typeface="Arial Black" panose="020B0A04020102020204" pitchFamily="34" charset="0"/>
                <a:cs typeface="Verdana"/>
              </a:rPr>
              <a:t>n</a:t>
            </a:r>
            <a:r>
              <a:rPr sz="1400" spc="-195" dirty="0">
                <a:latin typeface="Arial Black" panose="020B0A04020102020204" pitchFamily="34" charset="0"/>
                <a:cs typeface="Verdana"/>
              </a:rPr>
              <a:t> </a:t>
            </a:r>
            <a:r>
              <a:rPr sz="1400" spc="200" dirty="0" err="1">
                <a:latin typeface="Arial Black" panose="020B0A04020102020204" pitchFamily="34" charset="0"/>
                <a:cs typeface="Verdana"/>
              </a:rPr>
              <a:t>P</a:t>
            </a:r>
            <a:r>
              <a:rPr sz="1400" spc="55" dirty="0" err="1">
                <a:latin typeface="Arial Black" panose="020B0A04020102020204" pitchFamily="34" charset="0"/>
                <a:cs typeface="Verdana"/>
              </a:rPr>
              <a:t>e</a:t>
            </a:r>
            <a:r>
              <a:rPr sz="1400" spc="60" dirty="0" err="1">
                <a:latin typeface="Arial Black" panose="020B0A04020102020204" pitchFamily="34" charset="0"/>
                <a:cs typeface="Verdana"/>
              </a:rPr>
              <a:t>n</a:t>
            </a:r>
            <a:r>
              <a:rPr sz="1400" spc="85" dirty="0" err="1">
                <a:latin typeface="Arial Black" panose="020B0A04020102020204" pitchFamily="34" charset="0"/>
                <a:cs typeface="Verdana"/>
              </a:rPr>
              <a:t>e</a:t>
            </a:r>
            <a:r>
              <a:rPr sz="1400" spc="-5" dirty="0" err="1">
                <a:latin typeface="Arial Black" panose="020B0A04020102020204" pitchFamily="34" charset="0"/>
                <a:cs typeface="Verdana"/>
              </a:rPr>
              <a:t>r</a:t>
            </a:r>
            <a:r>
              <a:rPr sz="1400" spc="-20" dirty="0" err="1">
                <a:latin typeface="Arial Black" panose="020B0A04020102020204" pitchFamily="34" charset="0"/>
                <a:cs typeface="Verdana"/>
              </a:rPr>
              <a:t>a</a:t>
            </a:r>
            <a:r>
              <a:rPr sz="1400" spc="100" dirty="0" err="1">
                <a:latin typeface="Arial Black" panose="020B0A04020102020204" pitchFamily="34" charset="0"/>
                <a:cs typeface="Verdana"/>
              </a:rPr>
              <a:t>n</a:t>
            </a:r>
            <a:r>
              <a:rPr sz="1400" spc="85" dirty="0" err="1">
                <a:latin typeface="Arial Black" panose="020B0A04020102020204" pitchFamily="34" charset="0"/>
                <a:cs typeface="Verdana"/>
              </a:rPr>
              <a:t>g</a:t>
            </a:r>
            <a:r>
              <a:rPr sz="1400" spc="-20" dirty="0" err="1">
                <a:latin typeface="Arial Black" panose="020B0A04020102020204" pitchFamily="34" charset="0"/>
                <a:cs typeface="Verdana"/>
              </a:rPr>
              <a:t>a</a:t>
            </a:r>
            <a:r>
              <a:rPr sz="1400" spc="85" dirty="0" err="1">
                <a:latin typeface="Arial Black" panose="020B0A04020102020204" pitchFamily="34" charset="0"/>
                <a:cs typeface="Verdana"/>
              </a:rPr>
              <a:t>n</a:t>
            </a:r>
            <a:endParaRPr lang="en-AU" sz="1400" spc="85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0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40" dirty="0">
                <a:latin typeface="Arial Black" panose="020B0A04020102020204" pitchFamily="34" charset="0"/>
                <a:cs typeface="Verdana"/>
              </a:rPr>
              <a:t>Tenaga Nasional </a:t>
            </a:r>
            <a:r>
              <a:rPr lang="en-US" sz="1400" spc="40" dirty="0" err="1">
                <a:latin typeface="Arial Black" panose="020B0A04020102020204" pitchFamily="34" charset="0"/>
                <a:cs typeface="Verdana"/>
              </a:rPr>
              <a:t>Berhad</a:t>
            </a:r>
            <a:endParaRPr lang="en-US" sz="1400" spc="4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0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endParaRPr lang="en-US" sz="1400" dirty="0">
              <a:latin typeface="Arial Black" panose="020B0A04020102020204" pitchFamily="34" charset="0"/>
              <a:cs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962150"/>
            <a:ext cx="3600986" cy="1023357"/>
          </a:xfrm>
          <a:prstGeom prst="rect">
            <a:avLst/>
          </a:prstGeom>
          <a:solidFill>
            <a:srgbClr val="7F9ED7"/>
          </a:solidFill>
        </p:spPr>
        <p:txBody>
          <a:bodyPr wrap="square">
            <a:spAutoFit/>
          </a:bodyPr>
          <a:lstStyle/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110" dirty="0" err="1">
                <a:latin typeface="Arial Black" panose="020B0A04020102020204" pitchFamily="34" charset="0"/>
                <a:cs typeface="Verdana"/>
              </a:rPr>
              <a:t>Pejabat</a:t>
            </a:r>
            <a:r>
              <a:rPr lang="en-US" sz="1400" spc="110" dirty="0">
                <a:latin typeface="Arial Black" panose="020B0A04020102020204" pitchFamily="34" charset="0"/>
                <a:cs typeface="Verdana"/>
              </a:rPr>
              <a:t> DYMM Sultan Perak</a:t>
            </a: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endParaRPr lang="en-US" sz="1400" spc="11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r>
              <a:rPr lang="en-US" sz="1400" spc="110" dirty="0" err="1">
                <a:latin typeface="Arial Black" panose="020B0A04020102020204" pitchFamily="34" charset="0"/>
                <a:cs typeface="Verdana"/>
              </a:rPr>
              <a:t>Setiausaha</a:t>
            </a:r>
            <a:r>
              <a:rPr lang="en-US" sz="1400" spc="110" dirty="0">
                <a:latin typeface="Arial Black" panose="020B0A04020102020204" pitchFamily="34" charset="0"/>
                <a:cs typeface="Verdana"/>
              </a:rPr>
              <a:t> </a:t>
            </a:r>
            <a:r>
              <a:rPr lang="en-US" sz="1400" spc="110" dirty="0" err="1">
                <a:latin typeface="Arial Black" panose="020B0A04020102020204" pitchFamily="34" charset="0"/>
                <a:cs typeface="Verdana"/>
              </a:rPr>
              <a:t>Kerajaan</a:t>
            </a:r>
            <a:r>
              <a:rPr lang="en-US" sz="1400" spc="110" dirty="0">
                <a:latin typeface="Arial Black" panose="020B0A04020102020204" pitchFamily="34" charset="0"/>
                <a:cs typeface="Verdana"/>
              </a:rPr>
              <a:t> </a:t>
            </a:r>
            <a:r>
              <a:rPr lang="en-US" sz="1400" spc="110" dirty="0" err="1">
                <a:latin typeface="Arial Black" panose="020B0A04020102020204" pitchFamily="34" charset="0"/>
                <a:cs typeface="Verdana"/>
              </a:rPr>
              <a:t>Negeri</a:t>
            </a:r>
            <a:endParaRPr lang="en-US" sz="1400" dirty="0">
              <a:latin typeface="Arial Black" panose="020B0A04020102020204" pitchFamily="34" charset="0"/>
              <a:cs typeface="Verdana"/>
            </a:endParaRPr>
          </a:p>
          <a:p>
            <a:pPr marL="184150" indent="-171450">
              <a:spcBef>
                <a:spcPts val="125"/>
              </a:spcBef>
              <a:buSzPct val="78571"/>
              <a:buFont typeface="Times New Roman"/>
              <a:buChar char="◦"/>
              <a:tabLst>
                <a:tab pos="184150" algn="l"/>
              </a:tabLst>
            </a:pPr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8326E496-EA1E-02E0-67EF-E91061901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3" y="391033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AGENSI TERLIBAT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7462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650" y="2000250"/>
            <a:ext cx="25527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A29535-55E7-83F2-7649-7EF150945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9200" y="1065723"/>
            <a:ext cx="6248400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6000" b="1" dirty="0">
                <a:ln w="0"/>
              </a:rPr>
              <a:t>CADANGAN GAMBAR LOKASI MAJLIS PERASMIAN</a:t>
            </a:r>
            <a:endParaRPr sz="60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3313301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37" b="95278" l="7865" r="95625">
                        <a14:foregroundMark x1="9010" y1="50370" x2="93958" y2="51204"/>
                        <a14:foregroundMark x1="74219" y1="9167" x2="78177" y2="83981"/>
                        <a14:foregroundMark x1="79427" y1="83981" x2="10260" y2="84630"/>
                        <a14:foregroundMark x1="10260" y1="84630" x2="10260" y2="84630"/>
                        <a14:foregroundMark x1="80990" y1="16667" x2="80260" y2="25278"/>
                        <a14:backgroundMark x1="45573" y1="83148" x2="53490" y2="83148"/>
                        <a14:backgroundMark x1="76875" y1="69815" x2="78177" y2="70093"/>
                        <a14:backgroundMark x1="78073" y1="70278" x2="77813" y2="76481"/>
                        <a14:backgroundMark x1="77813" y1="76481" x2="77083" y2="83333"/>
                        <a14:backgroundMark x1="77083" y1="83333" x2="76771" y2="84630"/>
                        <a14:backgroundMark x1="78906" y1="83704" x2="54115" y2="83704"/>
                        <a14:backgroundMark x1="54115" y1="83704" x2="47500" y2="84352"/>
                        <a14:backgroundMark x1="50573" y1="84167" x2="79531" y2="84167"/>
                        <a14:backgroundMark x1="77969" y1="84167" x2="77448" y2="70648"/>
                        <a14:backgroundMark x1="76042" y1="72222" x2="79375" y2="83704"/>
                        <a14:backgroundMark x1="79375" y1="78611" x2="77813" y2="82407"/>
                        <a14:backgroundMark x1="77813" y1="82407" x2="78438" y2="82500"/>
                        <a14:backgroundMark x1="78177" y1="82870" x2="77240" y2="8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143488"/>
            <a:ext cx="9144000" cy="48577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43000" y="1580773"/>
            <a:ext cx="6158865" cy="19819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8255" algn="ctr">
              <a:lnSpc>
                <a:spcPct val="100299"/>
              </a:lnSpc>
              <a:spcBef>
                <a:spcPts val="95"/>
              </a:spcBef>
            </a:pPr>
            <a:r>
              <a:rPr lang="en-MY" sz="3200" b="1" spc="105" dirty="0"/>
              <a:t>SLIDE TAKLIMAT SEMPENA</a:t>
            </a:r>
            <a:br>
              <a:rPr lang="en-MY" sz="3200" b="1" spc="105" dirty="0"/>
            </a:br>
            <a:r>
              <a:rPr sz="3200" b="1" spc="105" dirty="0"/>
              <a:t>PERASMIAN </a:t>
            </a:r>
            <a:r>
              <a:rPr sz="3200" b="1" spc="110" dirty="0"/>
              <a:t> </a:t>
            </a:r>
            <a:r>
              <a:rPr lang="en-AU" sz="3200" b="1" spc="185" dirty="0"/>
              <a:t>AKADEMI BOMBA DAN PENYELAMAT MALAYSIA WILAYAH UTARA</a:t>
            </a:r>
            <a:endParaRPr sz="3200" b="1" spc="225" dirty="0"/>
          </a:p>
        </p:txBody>
      </p:sp>
      <p:pic>
        <p:nvPicPr>
          <p:cNvPr id="6" name="Picture 5" descr="logo_png.png">
            <a:extLst>
              <a:ext uri="{FF2B5EF4-FFF2-40B4-BE49-F238E27FC236}">
                <a16:creationId xmlns:a16="http://schemas.microsoft.com/office/drawing/2014/main" id="{1EB49DF1-EA74-40DB-B840-D9C8BAC11B2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2760" y="143488"/>
            <a:ext cx="728004" cy="86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7953440-F834-40CD-85F0-3B90D5909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699" y="198785"/>
            <a:ext cx="813656" cy="86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20</a:t>
            </a:fld>
            <a:endParaRPr spc="-2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" y="827576"/>
            <a:ext cx="8839200" cy="427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628483" y="1981883"/>
            <a:ext cx="857917" cy="74226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52083" y="1510658"/>
            <a:ext cx="1676400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CADANGAN TAPAK 1</a:t>
            </a:r>
            <a:endParaRPr lang="ms-MY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772400" y="1981883"/>
            <a:ext cx="609600" cy="10503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45890" y="1335552"/>
            <a:ext cx="1676400" cy="6463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CADANGAN TAPAK 2</a:t>
            </a:r>
            <a:endParaRPr lang="ms-MY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7550674-E4A5-ED1B-948D-C4F4312D6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18" y="81831"/>
            <a:ext cx="8077200" cy="61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LOKASI PERASMIAN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057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650" y="2000250"/>
            <a:ext cx="25527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585EA-BB5E-F156-2944-5E87156AA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20199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1065723"/>
            <a:ext cx="7620000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6000" b="1" dirty="0">
                <a:ln w="0"/>
              </a:rPr>
              <a:t>CADANGAN GAMBAR LOKASI PERASMIAN TAPAK 1</a:t>
            </a:r>
            <a:endParaRPr sz="60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3079604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22</a:t>
            </a:fld>
            <a:endParaRPr spc="-2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22284"/>
            <a:ext cx="8534400" cy="40852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425ADF1C-8596-60BB-7E7A-477819B2F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5986"/>
            <a:ext cx="8077200" cy="61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CADANGAN PERASMIAN TAPAK 1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0800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23</a:t>
            </a:fld>
            <a:endParaRPr spc="-20" dirty="0"/>
          </a:p>
        </p:txBody>
      </p:sp>
      <p:sp>
        <p:nvSpPr>
          <p:cNvPr id="8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8519" r="10833" b="23801"/>
          <a:stretch/>
        </p:blipFill>
        <p:spPr>
          <a:xfrm>
            <a:off x="99060" y="590550"/>
            <a:ext cx="8968740" cy="4450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659880" y="1962149"/>
            <a:ext cx="159477" cy="14188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Rectangle 14"/>
          <p:cNvSpPr/>
          <p:nvPr/>
        </p:nvSpPr>
        <p:spPr>
          <a:xfrm>
            <a:off x="6659879" y="2136088"/>
            <a:ext cx="159477" cy="141883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6" name="Rectangle 15"/>
          <p:cNvSpPr/>
          <p:nvPr/>
        </p:nvSpPr>
        <p:spPr>
          <a:xfrm flipH="1">
            <a:off x="5164315" y="1187588"/>
            <a:ext cx="1906115" cy="22343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TEMPAT SESI BERGAMBAR</a:t>
            </a:r>
            <a:endParaRPr lang="ms-MY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46524" y="1651969"/>
            <a:ext cx="1003118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700" dirty="0">
                <a:latin typeface="Arial" panose="020B0604020202020204" pitchFamily="34" charset="0"/>
                <a:cs typeface="Arial" panose="020B0604020202020204" pitchFamily="34" charset="0"/>
              </a:rPr>
              <a:t>KHEMAH BUKU PELAWAT DIRAJA</a:t>
            </a:r>
            <a:endParaRPr lang="ms-MY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3097" y="2318211"/>
            <a:ext cx="870174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700" dirty="0">
                <a:latin typeface="Arial" panose="020B0604020202020204" pitchFamily="34" charset="0"/>
                <a:cs typeface="Arial" panose="020B0604020202020204" pitchFamily="34" charset="0"/>
              </a:rPr>
              <a:t>KHEMAH BUKU PELAWAT VVIP</a:t>
            </a:r>
            <a:endParaRPr lang="ms-MY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599240-B9C9-6AFB-5E54-2B34E3260EC9}"/>
              </a:ext>
            </a:extLst>
          </p:cNvPr>
          <p:cNvSpPr/>
          <p:nvPr/>
        </p:nvSpPr>
        <p:spPr>
          <a:xfrm>
            <a:off x="2836714" y="1130501"/>
            <a:ext cx="1718627" cy="71943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b="1" dirty="0">
                <a:latin typeface="Arial" panose="020B0604020202020204" pitchFamily="34" charset="0"/>
                <a:cs typeface="Arial" panose="020B0604020202020204" pitchFamily="34" charset="0"/>
              </a:rPr>
              <a:t>CADANGAN LOKASI SANTAPAN VIP</a:t>
            </a:r>
            <a:endParaRPr lang="ms-MY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D0672-2959-DBA7-AED7-B2BD7DD2C33A}"/>
              </a:ext>
            </a:extLst>
          </p:cNvPr>
          <p:cNvSpPr/>
          <p:nvPr/>
        </p:nvSpPr>
        <p:spPr>
          <a:xfrm>
            <a:off x="2509079" y="2797239"/>
            <a:ext cx="1186949" cy="53635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400" b="1" dirty="0">
                <a:solidFill>
                  <a:schemeClr val="bg1"/>
                </a:solidFill>
              </a:rPr>
              <a:t>KHEMAH VIP NEGERI</a:t>
            </a:r>
            <a:endParaRPr lang="en-US" sz="1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81352-F369-4AA3-6F46-A581CC986097}"/>
              </a:ext>
            </a:extLst>
          </p:cNvPr>
          <p:cNvSpPr/>
          <p:nvPr/>
        </p:nvSpPr>
        <p:spPr>
          <a:xfrm>
            <a:off x="5523899" y="2800350"/>
            <a:ext cx="1186949" cy="53635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400" b="1" dirty="0">
                <a:solidFill>
                  <a:schemeClr val="bg1"/>
                </a:solidFill>
              </a:rPr>
              <a:t>KHEMAH VIP BOMBA</a:t>
            </a:r>
            <a:endParaRPr lang="en-US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3778811" y="2792591"/>
            <a:ext cx="1635623" cy="5363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400" b="1" dirty="0">
                <a:solidFill>
                  <a:schemeClr val="tx1"/>
                </a:solidFill>
              </a:rPr>
              <a:t>KHEMAH DIRAJA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44DCC9-4F35-A9CF-069A-2C279DC05C77}"/>
              </a:ext>
            </a:extLst>
          </p:cNvPr>
          <p:cNvSpPr/>
          <p:nvPr/>
        </p:nvSpPr>
        <p:spPr>
          <a:xfrm>
            <a:off x="1985388" y="3757121"/>
            <a:ext cx="512088" cy="9269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1200" b="1" dirty="0">
                <a:solidFill>
                  <a:schemeClr val="bg1"/>
                </a:solidFill>
              </a:rPr>
              <a:t>KHEMAH ORANG AWAM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E5CDC7-607C-B4BF-C20E-D8B6E01B09A2}"/>
              </a:ext>
            </a:extLst>
          </p:cNvPr>
          <p:cNvSpPr/>
          <p:nvPr/>
        </p:nvSpPr>
        <p:spPr>
          <a:xfrm>
            <a:off x="6646524" y="3757121"/>
            <a:ext cx="512088" cy="9269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MY" sz="1200" b="1" dirty="0">
                <a:solidFill>
                  <a:schemeClr val="bg1"/>
                </a:solidFill>
              </a:rPr>
              <a:t>KHEMAH ORANG AWAM</a:t>
            </a:r>
          </a:p>
        </p:txBody>
      </p:sp>
      <p:sp>
        <p:nvSpPr>
          <p:cNvPr id="48" name="Text Box 2">
            <a:extLst>
              <a:ext uri="{FF2B5EF4-FFF2-40B4-BE49-F238E27FC236}">
                <a16:creationId xmlns:a16="http://schemas.microsoft.com/office/drawing/2014/main" id="{3E286B64-C450-91A3-AA99-6AEBC2D50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29" y="24374"/>
            <a:ext cx="8077200" cy="61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CADANGAN PERASMIAN TAPAK 1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7687" y="1971606"/>
            <a:ext cx="1593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CADANGAN TEMPAT </a:t>
            </a:r>
          </a:p>
          <a:p>
            <a:pPr algn="ctr"/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 ORANG AWAM </a:t>
            </a:r>
            <a:endParaRPr lang="ms-MY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263158" y="2033019"/>
            <a:ext cx="1745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BOOTH PAMERAN 2</a:t>
            </a:r>
            <a:endParaRPr lang="ms-M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00297" y="2068943"/>
            <a:ext cx="1745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BOOTH PAMERAN 1</a:t>
            </a:r>
            <a:endParaRPr lang="ms-M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58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24</a:t>
            </a:fld>
            <a:endParaRPr spc="-20" dirty="0"/>
          </a:p>
        </p:txBody>
      </p:sp>
      <p:sp>
        <p:nvSpPr>
          <p:cNvPr id="8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8519" r="10833" b="23801"/>
          <a:stretch/>
        </p:blipFill>
        <p:spPr>
          <a:xfrm>
            <a:off x="99060" y="590550"/>
            <a:ext cx="8968740" cy="44505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8" name="Text Box 2">
            <a:extLst>
              <a:ext uri="{FF2B5EF4-FFF2-40B4-BE49-F238E27FC236}">
                <a16:creationId xmlns:a16="http://schemas.microsoft.com/office/drawing/2014/main" id="{3E286B64-C450-91A3-AA99-6AEBC2D50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29" y="24374"/>
            <a:ext cx="8077200" cy="61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UKURAN BAGI TAPAK 1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83C4629-B90F-4F30-8BA7-AE8C16AA9406}"/>
              </a:ext>
            </a:extLst>
          </p:cNvPr>
          <p:cNvCxnSpPr>
            <a:cxnSpLocks/>
          </p:cNvCxnSpPr>
          <p:nvPr/>
        </p:nvCxnSpPr>
        <p:spPr>
          <a:xfrm>
            <a:off x="2536644" y="4682003"/>
            <a:ext cx="4724400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53535F3-A275-42FA-B913-727D8D237F36}"/>
              </a:ext>
            </a:extLst>
          </p:cNvPr>
          <p:cNvCxnSpPr>
            <a:cxnSpLocks/>
          </p:cNvCxnSpPr>
          <p:nvPr/>
        </p:nvCxnSpPr>
        <p:spPr>
          <a:xfrm flipV="1">
            <a:off x="7261044" y="2876550"/>
            <a:ext cx="0" cy="167283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BC19C8F-6440-4301-92D4-5C35C2D68C35}"/>
              </a:ext>
            </a:extLst>
          </p:cNvPr>
          <p:cNvSpPr txBox="1"/>
          <p:nvPr/>
        </p:nvSpPr>
        <p:spPr>
          <a:xfrm>
            <a:off x="4191000" y="4307557"/>
            <a:ext cx="105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 meter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D5427-475B-4FBB-89E2-27CB8D664DDB}"/>
              </a:ext>
            </a:extLst>
          </p:cNvPr>
          <p:cNvSpPr txBox="1"/>
          <p:nvPr/>
        </p:nvSpPr>
        <p:spPr>
          <a:xfrm>
            <a:off x="6248400" y="3528299"/>
            <a:ext cx="1059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 meter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4103F8F-4200-4687-ACB5-F8A65CF164A8}"/>
              </a:ext>
            </a:extLst>
          </p:cNvPr>
          <p:cNvCxnSpPr>
            <a:cxnSpLocks/>
          </p:cNvCxnSpPr>
          <p:nvPr/>
        </p:nvCxnSpPr>
        <p:spPr>
          <a:xfrm>
            <a:off x="2209800" y="2961410"/>
            <a:ext cx="1756498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F785D9F-E601-4712-9004-9311A793171E}"/>
              </a:ext>
            </a:extLst>
          </p:cNvPr>
          <p:cNvSpPr txBox="1"/>
          <p:nvPr/>
        </p:nvSpPr>
        <p:spPr>
          <a:xfrm>
            <a:off x="2666999" y="2876550"/>
            <a:ext cx="1059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meter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AF62139-A2BF-43A9-8F40-86F6BA22B4F4}"/>
              </a:ext>
            </a:extLst>
          </p:cNvPr>
          <p:cNvCxnSpPr>
            <a:cxnSpLocks/>
          </p:cNvCxnSpPr>
          <p:nvPr/>
        </p:nvCxnSpPr>
        <p:spPr>
          <a:xfrm>
            <a:off x="5075941" y="2961135"/>
            <a:ext cx="1767301" cy="27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7156545-E46C-4A19-873B-B754A96B8FA8}"/>
              </a:ext>
            </a:extLst>
          </p:cNvPr>
          <p:cNvSpPr txBox="1"/>
          <p:nvPr/>
        </p:nvSpPr>
        <p:spPr>
          <a:xfrm>
            <a:off x="5443104" y="2888218"/>
            <a:ext cx="1338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meter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CEFCE7A-D2ED-4C13-A8FC-196D103E3736}"/>
              </a:ext>
            </a:extLst>
          </p:cNvPr>
          <p:cNvCxnSpPr>
            <a:cxnSpLocks/>
          </p:cNvCxnSpPr>
          <p:nvPr/>
        </p:nvCxnSpPr>
        <p:spPr>
          <a:xfrm>
            <a:off x="4038600" y="1890712"/>
            <a:ext cx="1037341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BF22843-9EC2-47D8-95EB-4E4399056077}"/>
              </a:ext>
            </a:extLst>
          </p:cNvPr>
          <p:cNvSpPr txBox="1"/>
          <p:nvPr/>
        </p:nvSpPr>
        <p:spPr>
          <a:xfrm>
            <a:off x="3922798" y="1504950"/>
            <a:ext cx="125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18.6 meter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68F249-4D94-4C10-8D31-5A1C601A3704}"/>
              </a:ext>
            </a:extLst>
          </p:cNvPr>
          <p:cNvCxnSpPr>
            <a:cxnSpLocks/>
          </p:cNvCxnSpPr>
          <p:nvPr/>
        </p:nvCxnSpPr>
        <p:spPr>
          <a:xfrm flipV="1">
            <a:off x="4157870" y="2023129"/>
            <a:ext cx="0" cy="792699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A09F78C-4157-434B-AA68-7EA2E1A197A7}"/>
              </a:ext>
            </a:extLst>
          </p:cNvPr>
          <p:cNvSpPr txBox="1"/>
          <p:nvPr/>
        </p:nvSpPr>
        <p:spPr>
          <a:xfrm>
            <a:off x="3006394" y="2234812"/>
            <a:ext cx="105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meter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C88F16D-A3BD-4FD1-A65E-C104E8CC9316}"/>
              </a:ext>
            </a:extLst>
          </p:cNvPr>
          <p:cNvCxnSpPr/>
          <p:nvPr/>
        </p:nvCxnSpPr>
        <p:spPr>
          <a:xfrm>
            <a:off x="1627648" y="2350926"/>
            <a:ext cx="571500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BA43FAD-71E8-4D32-83DE-6C1CA4FF19D1}"/>
              </a:ext>
            </a:extLst>
          </p:cNvPr>
          <p:cNvSpPr txBox="1"/>
          <p:nvPr/>
        </p:nvSpPr>
        <p:spPr>
          <a:xfrm>
            <a:off x="1560545" y="2413445"/>
            <a:ext cx="95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meter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982B495-8501-4A2F-809C-90B852B50343}"/>
              </a:ext>
            </a:extLst>
          </p:cNvPr>
          <p:cNvCxnSpPr>
            <a:cxnSpLocks/>
          </p:cNvCxnSpPr>
          <p:nvPr/>
        </p:nvCxnSpPr>
        <p:spPr>
          <a:xfrm>
            <a:off x="6893780" y="2376040"/>
            <a:ext cx="413626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0E857F2-512D-43E1-AE12-148B4AB36F19}"/>
              </a:ext>
            </a:extLst>
          </p:cNvPr>
          <p:cNvSpPr txBox="1"/>
          <p:nvPr/>
        </p:nvSpPr>
        <p:spPr>
          <a:xfrm>
            <a:off x="6826677" y="2438559"/>
            <a:ext cx="96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meter</a:t>
            </a:r>
          </a:p>
        </p:txBody>
      </p:sp>
    </p:spTree>
    <p:extLst>
      <p:ext uri="{BB962C8B-B14F-4D97-AF65-F5344CB8AC3E}">
        <p14:creationId xmlns:p14="http://schemas.microsoft.com/office/powerpoint/2010/main" val="3945781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>
          <a:xfrm>
            <a:off x="381000" y="1181100"/>
            <a:ext cx="8382000" cy="38671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E7AB43E5-5B82-37E1-2D9A-F7C2E64E2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140"/>
            <a:ext cx="807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CADANGAN SANTAPAN VIP (ALTERNATIF 1)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2771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814"/>
          <a:stretch/>
        </p:blipFill>
        <p:spPr>
          <a:xfrm>
            <a:off x="381000" y="1181100"/>
            <a:ext cx="8382000" cy="38671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E7AB43E5-5B82-37E1-2D9A-F7C2E64E2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140"/>
            <a:ext cx="807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CADANGAN SANTAPAN VIP (ALTERNATIF 2)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64998-A096-4625-8D5A-ADA5F84C4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62050"/>
            <a:ext cx="8382000" cy="38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6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09600" y="227893"/>
            <a:ext cx="8077200" cy="61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PERBARISAN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2" name="object 2">
            <a:extLst>
              <a:ext uri="{FF2B5EF4-FFF2-40B4-BE49-F238E27FC236}">
                <a16:creationId xmlns:a16="http://schemas.microsoft.com/office/drawing/2014/main" id="{FAAC1101-B69B-B385-2C2D-DFB34B731CD1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37" b="95278" l="7865" r="95625">
                        <a14:foregroundMark x1="9010" y1="50370" x2="93958" y2="51204"/>
                        <a14:foregroundMark x1="74219" y1="9167" x2="78177" y2="83981"/>
                        <a14:foregroundMark x1="79427" y1="83981" x2="10260" y2="84630"/>
                        <a14:foregroundMark x1="10260" y1="84630" x2="10260" y2="84630"/>
                        <a14:foregroundMark x1="80990" y1="16667" x2="80260" y2="25278"/>
                        <a14:backgroundMark x1="45573" y1="83148" x2="53490" y2="83148"/>
                        <a14:backgroundMark x1="76875" y1="69815" x2="78177" y2="70093"/>
                        <a14:backgroundMark x1="78073" y1="70278" x2="77813" y2="76481"/>
                        <a14:backgroundMark x1="77813" y1="76481" x2="77083" y2="83333"/>
                        <a14:backgroundMark x1="77083" y1="83333" x2="76771" y2="84630"/>
                        <a14:backgroundMark x1="78906" y1="83704" x2="54115" y2="83704"/>
                        <a14:backgroundMark x1="54115" y1="83704" x2="47500" y2="84352"/>
                        <a14:backgroundMark x1="50573" y1="84167" x2="79531" y2="84167"/>
                        <a14:backgroundMark x1="77969" y1="84167" x2="77448" y2="70648"/>
                        <a14:backgroundMark x1="76042" y1="72222" x2="79375" y2="83704"/>
                        <a14:backgroundMark x1="79375" y1="78611" x2="77813" y2="82407"/>
                        <a14:backgroundMark x1="77813" y1="82407" x2="78438" y2="82500"/>
                        <a14:backgroundMark x1="78177" y1="82870" x2="77240" y2="82500"/>
                      </a14:backgroundRemoval>
                    </a14:imgEffect>
                  </a14:imgLayer>
                </a14:imgProps>
              </a:ext>
            </a:extLst>
          </a:blip>
          <a:srcRect l="14575" t="11689" r="11868" b="13360"/>
          <a:stretch/>
        </p:blipFill>
        <p:spPr>
          <a:xfrm>
            <a:off x="533400" y="1010727"/>
            <a:ext cx="8458200" cy="3631311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59904" y="1754256"/>
            <a:ext cx="7517296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1" eaLnBrk="1" hangingPunct="1">
              <a:defRPr/>
            </a:pP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Perbarisan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Kehormat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dengan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pedang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melibatkan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u="sng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seramai</a:t>
            </a:r>
            <a:r>
              <a:rPr lang="en-US" altLang="en-US" b="1" u="sng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104 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orang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mengikut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pecahan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seperti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berikut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</a:p>
          <a:p>
            <a:pPr lvl="1" eaLnBrk="1" hangingPunct="1">
              <a:defRPr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-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Ketua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Perbarisan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(KB44)		=  1 orang</a:t>
            </a:r>
          </a:p>
          <a:p>
            <a:pPr lvl="1" eaLnBrk="1" hangingPunct="1">
              <a:defRPr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-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Sabaltan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(KB41)			         =  2 orang</a:t>
            </a:r>
          </a:p>
          <a:p>
            <a:pPr lvl="1" eaLnBrk="1" hangingPunct="1">
              <a:defRPr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-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Penanda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Barisan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(KB22)			=  2 orang</a:t>
            </a:r>
          </a:p>
          <a:p>
            <a:pPr lvl="1" eaLnBrk="1" hangingPunct="1">
              <a:defRPr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-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Anggota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Perbarisan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(KB19)		= 99 orang</a:t>
            </a:r>
          </a:p>
          <a:p>
            <a:pPr lvl="1" eaLnBrk="1" hangingPunct="1">
              <a:defRPr/>
            </a:pPr>
            <a:endParaRPr lang="en-US" altLang="en-US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1" eaLnBrk="1" hangingPunct="1">
              <a:defRPr/>
            </a:pP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- </a:t>
            </a:r>
            <a:r>
              <a:rPr lang="en-US" altLang="en-US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Simpanan</a:t>
            </a:r>
            <a:r>
              <a:rPr lang="en-US" altLang="en-US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			         =  5 orang</a:t>
            </a:r>
          </a:p>
          <a:p>
            <a:pPr lvl="1" eaLnBrk="1" hangingPunct="1">
              <a:defRPr/>
            </a:pPr>
            <a:endParaRPr lang="en-US" altLang="en-US" sz="195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  <a:p>
            <a:pPr lvl="1" eaLnBrk="1" hangingPunct="1">
              <a:buFont typeface="Wingdings" pitchFamily="2" charset="2"/>
              <a:buChar char="v"/>
              <a:defRPr/>
            </a:pPr>
            <a:endParaRPr lang="en-US" altLang="en-US" sz="195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13293"/>
      </p:ext>
    </p:extLst>
  </p:cSld>
  <p:clrMapOvr>
    <a:masterClrMapping/>
  </p:clrMapOvr>
  <p:transition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A3E96EF-A363-C39B-01BE-776AECA51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>
            <a:extLst>
              <a:ext uri="{FF2B5EF4-FFF2-40B4-BE49-F238E27FC236}">
                <a16:creationId xmlns:a16="http://schemas.microsoft.com/office/drawing/2014/main" id="{DCCC0DC2-4909-DDAA-55E1-76184E58C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58" y="133350"/>
            <a:ext cx="8077200" cy="54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LAYOUT PERGERAKAN PERBARISAN</a:t>
            </a:r>
            <a:endParaRPr lang="en-MY" sz="28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A61DBF2D-6C1C-7DAF-5B1A-C1371A10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ms-MY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4C329BC4-66D7-D3A9-451D-9F20F83D9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ms-MY"/>
          </a:p>
        </p:txBody>
      </p:sp>
      <p:pic>
        <p:nvPicPr>
          <p:cNvPr id="5" name="Picture 2" descr="F:\perasmian fram\Perasmian FRAM\DJI_0163.JPG">
            <a:extLst>
              <a:ext uri="{FF2B5EF4-FFF2-40B4-BE49-F238E27FC236}">
                <a16:creationId xmlns:a16="http://schemas.microsoft.com/office/drawing/2014/main" id="{9F093F97-465A-FB8C-18C3-DD1731E5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1912" y="737638"/>
            <a:ext cx="8819688" cy="44058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85BC1D3-25AD-E0A7-17EE-B88760144514}"/>
              </a:ext>
            </a:extLst>
          </p:cNvPr>
          <p:cNvSpPr/>
          <p:nvPr/>
        </p:nvSpPr>
        <p:spPr>
          <a:xfrm rot="10800000">
            <a:off x="6419724" y="3922626"/>
            <a:ext cx="533400" cy="13335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70DF23A-6449-2029-E943-21FDC7DD6F5F}"/>
              </a:ext>
            </a:extLst>
          </p:cNvPr>
          <p:cNvSpPr/>
          <p:nvPr/>
        </p:nvSpPr>
        <p:spPr>
          <a:xfrm rot="16200000">
            <a:off x="5218355" y="3612664"/>
            <a:ext cx="402740" cy="13335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8EF8EA7-86A5-64A8-18F1-D56C7AFEF1FB}"/>
              </a:ext>
            </a:extLst>
          </p:cNvPr>
          <p:cNvSpPr/>
          <p:nvPr/>
        </p:nvSpPr>
        <p:spPr>
          <a:xfrm rot="10800000">
            <a:off x="7124512" y="3922626"/>
            <a:ext cx="533400" cy="13335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BECABC-387D-BACF-8E88-2ACCE9B07984}"/>
              </a:ext>
            </a:extLst>
          </p:cNvPr>
          <p:cNvSpPr/>
          <p:nvPr/>
        </p:nvSpPr>
        <p:spPr>
          <a:xfrm rot="10800000">
            <a:off x="5667376" y="3908596"/>
            <a:ext cx="533400" cy="130004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43988" y="3889121"/>
            <a:ext cx="1520856" cy="7386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LOKASI PERBARISN BERKUMPUL</a:t>
            </a:r>
            <a:endParaRPr lang="ms-MY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6178936">
            <a:off x="1940842" y="3721414"/>
            <a:ext cx="408963" cy="133732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2152712" y="4097424"/>
            <a:ext cx="533400" cy="133350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3107189" y="4097424"/>
            <a:ext cx="533400" cy="133350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3962521" y="4097424"/>
            <a:ext cx="533400" cy="133350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4743450" y="4114800"/>
            <a:ext cx="533400" cy="133350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5467415" y="4105275"/>
            <a:ext cx="533400" cy="133350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8">
            <a:extLst>
              <a:ext uri="{FF2B5EF4-FFF2-40B4-BE49-F238E27FC236}">
                <a16:creationId xmlns:a16="http://schemas.microsoft.com/office/drawing/2014/main" id="{370DF23A-6449-2029-E943-21FDC7DD6F5F}"/>
              </a:ext>
            </a:extLst>
          </p:cNvPr>
          <p:cNvSpPr/>
          <p:nvPr/>
        </p:nvSpPr>
        <p:spPr>
          <a:xfrm rot="16200000">
            <a:off x="5218355" y="3069136"/>
            <a:ext cx="402740" cy="133350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6178936">
            <a:off x="2068849" y="3146134"/>
            <a:ext cx="408963" cy="133732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10800000">
            <a:off x="3267921" y="2718003"/>
            <a:ext cx="408963" cy="154978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10800000">
            <a:off x="2717661" y="2718003"/>
            <a:ext cx="408963" cy="154978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6166045" y="4105275"/>
            <a:ext cx="533400" cy="133350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6826312" y="4105275"/>
            <a:ext cx="533400" cy="133350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71912" y="4406871"/>
            <a:ext cx="2114088" cy="43088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LALUAN MASUK</a:t>
            </a:r>
          </a:p>
          <a:p>
            <a:r>
              <a:rPr lang="en-AU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88FD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LALUAN KELUAR`</a:t>
            </a:r>
            <a:endParaRPr lang="ms-MY" sz="1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88FD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1794546" y="4457911"/>
            <a:ext cx="472404" cy="148985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1794546" y="4616421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3397195" y="2947608"/>
            <a:ext cx="832026" cy="2468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800" dirty="0">
                <a:solidFill>
                  <a:schemeClr val="tx1"/>
                </a:solidFill>
              </a:rPr>
              <a:t>KHEMAH DIRAJA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2532965" y="2954433"/>
            <a:ext cx="832026" cy="246869"/>
          </a:xfrm>
          <a:prstGeom prst="rect">
            <a:avLst/>
          </a:prstGeom>
          <a:solidFill>
            <a:srgbClr val="638A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800" dirty="0">
                <a:solidFill>
                  <a:schemeClr val="tx1"/>
                </a:solidFill>
              </a:rPr>
              <a:t>KHEMAH VIP BOMBA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4245894" y="2950132"/>
            <a:ext cx="832026" cy="246869"/>
          </a:xfrm>
          <a:prstGeom prst="rect">
            <a:avLst/>
          </a:prstGeom>
          <a:solidFill>
            <a:srgbClr val="638A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800" dirty="0">
                <a:solidFill>
                  <a:schemeClr val="tx1"/>
                </a:solidFill>
              </a:rPr>
              <a:t>KHEMAH VIP 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NEGERI</a:t>
            </a:r>
            <a:endParaRPr lang="en-MY" sz="800" dirty="0">
              <a:solidFill>
                <a:schemeClr val="tx1"/>
              </a:solidFill>
            </a:endParaRPr>
          </a:p>
        </p:txBody>
      </p:sp>
      <p:pic>
        <p:nvPicPr>
          <p:cNvPr id="471" name="Picture 19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23" y="18689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2" name="Picture 1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43" y="18689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" name="Picture 19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198" y="18689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4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623" y="187369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5" name="Picture 2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05" y="187369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6" name="Picture 2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586" y="18689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" name="Picture 2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61" y="18689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8" name="Picture 2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93" y="187368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" name="Picture 20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48" y="187369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0" name="Picture 20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161" y="187368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" name="Picture 2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30" y="187369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" name="Picture 2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48" y="18689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3" name="Picture 20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723" y="187210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4" name="Picture 2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93" y="18689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" name="Picture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861" y="18689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6" name="Picture 2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86" y="186733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7" name="Picture 2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48" y="186734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" name="Picture 2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68" y="186733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9" name="Picture 2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436" y="186733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0" name="Picture 2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368" y="186575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" name="Picture 2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23" y="1865753"/>
            <a:ext cx="265608" cy="3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2" name="Picture 2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23" y="186734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3" name="Picture 2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3" y="186733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4" name="Picture 2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11" y="186575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" name="Picture 2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86" y="186575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6" name="Picture 2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93" y="186575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" name="Picture 2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73" y="20848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4" name="Picture 2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6" y="20848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" name="Picture 2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48" y="20848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" name="Picture 2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73" y="208800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" name="Picture 2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48" y="208800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8" name="Picture 2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36" y="20848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" name="Picture 2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98" y="20848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" name="Picture 2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36" y="208800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1" name="Picture 2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98" y="208800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" name="Picture 2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511" y="208800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" name="Picture 2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3" y="208800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" name="Picture 2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98" y="20848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" name="Picture 2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73" y="2086415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" name="Picture 2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36" y="20848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" name="Picture 2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11" y="20848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" name="Picture 2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636" y="208165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" name="Picture 2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998" y="208165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0" name="Picture 2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11" y="208165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1" name="Picture 2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73" y="208165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" name="Picture 29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211" y="2080064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" name="Picture 3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73" y="2080065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4" name="Picture 3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61" y="208165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5" name="Picture 3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36" y="208165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" name="Picture 3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61" y="2080064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" name="Picture 3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23" y="2080065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8" name="Picture 3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36" y="2080064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" name="Picture 3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93" y="230548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5" name="Picture 3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23" y="2303903"/>
            <a:ext cx="265608" cy="3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6" name="Picture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536" y="230390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7" name="Picture 3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98" y="2303903"/>
            <a:ext cx="265608" cy="3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" name="Picture 3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23" y="230707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" name="Picture 3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918" y="2307078"/>
            <a:ext cx="263481" cy="34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0" name="Picture 3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86" y="230390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1" name="Picture 3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648" y="2303903"/>
            <a:ext cx="265608" cy="3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" name="Picture 3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86" y="230707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" name="Picture 3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48" y="230707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" name="Picture 3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61" y="230707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3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3" y="230707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" name="Picture 3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648" y="230390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" name="Picture 3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23" y="230549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8" name="Picture 3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86" y="230390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9" name="Picture 3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561" y="2303902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0" name="Picture 3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86" y="23007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1" name="Picture 3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48" y="23007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" name="Picture 3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61" y="23007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" name="Picture 3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23" y="230072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4" name="Picture 3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80" y="2299140"/>
            <a:ext cx="263481" cy="34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5" name="Picture 3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23" y="229914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6" name="Picture 3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111" y="23007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7" name="Picture 3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86" y="230072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8" name="Picture 3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11" y="229913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" name="Picture 3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73" y="2299140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0" name="Picture 3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86" y="2299139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4" name="Picture 40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4773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5" name="Picture 4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93" y="2547737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7" name="Picture 40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92" y="2307078"/>
            <a:ext cx="265608" cy="3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" name="Picture 4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786" y="1665064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10800000">
            <a:off x="4535960" y="2707650"/>
            <a:ext cx="408963" cy="154978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10800000">
            <a:off x="3985700" y="2707650"/>
            <a:ext cx="408963" cy="154978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8" name="Picture 2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43" y="106846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9" name="Picture 2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56" y="106846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" name="Picture 2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31" y="106846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1" name="Picture 2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756" y="1066880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2" name="Picture 2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18" y="1066881"/>
            <a:ext cx="265608" cy="34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3" name="Picture 2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718" y="106846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Picture 2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081" y="106846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5" name="Picture 2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06" y="1066880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" name="Picture 2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81" y="1066880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7" name="Picture 2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81" y="1066880"/>
            <a:ext cx="265607" cy="34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8" name="Picture 2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93" y="1282781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9" name="Picture 2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06" y="1282780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0" name="Picture 2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68" y="1282781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1" name="Picture 29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06" y="128119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2" name="Picture 3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468" y="128119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3" name="Picture 3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56" y="1282780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4" name="Picture 3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31" y="1282780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5" name="Picture 3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56" y="128119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" name="Picture 3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18" y="1281193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7" name="Picture 3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31" y="1281192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" name="Picture 3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243" y="1501856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9" name="Picture 3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256" y="1501855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0" name="Picture 3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618" y="1501856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1" name="Picture 3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75" y="1500268"/>
            <a:ext cx="263481" cy="34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2" name="Picture 3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18" y="150026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3" name="Picture 3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06" y="1501855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4" name="Picture 3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81" y="1501855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5" name="Picture 3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206" y="150026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" name="Picture 3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68" y="1500268"/>
            <a:ext cx="265608" cy="34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" name="Picture 3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81" y="1500267"/>
            <a:ext cx="265607" cy="3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841663" y="1051815"/>
            <a:ext cx="6408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BRASS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BAND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(43)</a:t>
            </a:r>
          </a:p>
        </p:txBody>
      </p:sp>
      <p:sp>
        <p:nvSpPr>
          <p:cNvPr id="719" name="Rectangle 718"/>
          <p:cNvSpPr/>
          <p:nvPr/>
        </p:nvSpPr>
        <p:spPr>
          <a:xfrm>
            <a:off x="1897716" y="2105256"/>
            <a:ext cx="475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PMB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KB22</a:t>
            </a:r>
          </a:p>
        </p:txBody>
      </p:sp>
      <p:sp>
        <p:nvSpPr>
          <p:cNvPr id="720" name="Rectangle 719"/>
          <p:cNvSpPr/>
          <p:nvPr/>
        </p:nvSpPr>
        <p:spPr>
          <a:xfrm>
            <a:off x="5183323" y="2092734"/>
            <a:ext cx="475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PMB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KB24</a:t>
            </a:r>
          </a:p>
        </p:txBody>
      </p:sp>
      <p:sp>
        <p:nvSpPr>
          <p:cNvPr id="721" name="Rectangle 720"/>
          <p:cNvSpPr/>
          <p:nvPr/>
        </p:nvSpPr>
        <p:spPr>
          <a:xfrm>
            <a:off x="2127251" y="2581123"/>
            <a:ext cx="475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PC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KB44</a:t>
            </a:r>
          </a:p>
        </p:txBody>
      </p:sp>
      <p:sp>
        <p:nvSpPr>
          <p:cNvPr id="722" name="Rectangle 721"/>
          <p:cNvSpPr/>
          <p:nvPr/>
        </p:nvSpPr>
        <p:spPr>
          <a:xfrm>
            <a:off x="4974733" y="2599882"/>
            <a:ext cx="892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SABALTAN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KB41</a:t>
            </a:r>
          </a:p>
        </p:txBody>
      </p:sp>
      <p:sp>
        <p:nvSpPr>
          <p:cNvPr id="723" name="Rectangle 722"/>
          <p:cNvSpPr/>
          <p:nvPr/>
        </p:nvSpPr>
        <p:spPr>
          <a:xfrm>
            <a:off x="3831699" y="1504950"/>
            <a:ext cx="475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PMB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MY" altLang="en-US" sz="1100" b="1" dirty="0">
                <a:solidFill>
                  <a:schemeClr val="bg1"/>
                </a:solidFill>
                <a:latin typeface="+mj-lt"/>
              </a:rPr>
              <a:t>KB26</a:t>
            </a:r>
          </a:p>
        </p:txBody>
      </p:sp>
    </p:spTree>
    <p:extLst>
      <p:ext uri="{BB962C8B-B14F-4D97-AF65-F5344CB8AC3E}">
        <p14:creationId xmlns:p14="http://schemas.microsoft.com/office/powerpoint/2010/main" val="2832660560"/>
      </p:ext>
    </p:extLst>
  </p:cSld>
  <p:clrMapOvr>
    <a:masterClrMapping/>
  </p:clrMapOvr>
  <p:transition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95650" y="2000250"/>
            <a:ext cx="25527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85512B-7FD1-537E-C8F3-36BBC9988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000" y="1065723"/>
            <a:ext cx="7620000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6000" b="1" dirty="0">
                <a:ln w="0"/>
              </a:rPr>
              <a:t>CADANGAN GAMBAR LOKASI PERASMIAN TAPAK 2</a:t>
            </a:r>
            <a:endParaRPr sz="60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88303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2" t="10455" r="4412" b="16608"/>
          <a:stretch/>
        </p:blipFill>
        <p:spPr>
          <a:xfrm>
            <a:off x="381000" y="57149"/>
            <a:ext cx="8458200" cy="3810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81000" y="3955271"/>
            <a:ext cx="845820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Sebelum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dikenali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sebagai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Akademi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Bomba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dan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Penyelamat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Malaysia Wilayah Utara (ABPMWU), Perak, pada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tahun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1998 ABPMWU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dikenali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sebagai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Pusat Latihan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Bomba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Wilayah (PLBW) Ipoh, yang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beroperasi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di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bangunan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sementara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Kuarters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Ibu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Pejabat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Jabatan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Bomba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dan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Penyelamat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Malaysia Negeri Perak.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Menempatkan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seramai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28 orang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kakitangan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3004051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8E98113-8940-1678-74F5-E6DA57316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87" y="177430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CADANGAN TAPAK PERASMIAN 2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>
          <a:xfrm>
            <a:off x="304800" y="708332"/>
            <a:ext cx="8534400" cy="4378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242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31</a:t>
            </a:fld>
            <a:endParaRPr spc="-2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54904"/>
            <a:ext cx="8763000" cy="42636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3AE22FDB-BD43-2D37-602D-4B0B02C52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7005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CADANGAN TAPAK PERASMIAN 2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3381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32</a:t>
            </a:fld>
            <a:endParaRPr spc="-2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66" r="18261" b="9692"/>
          <a:stretch/>
        </p:blipFill>
        <p:spPr>
          <a:xfrm>
            <a:off x="0" y="778351"/>
            <a:ext cx="9029700" cy="43651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3AE22FDB-BD43-2D37-602D-4B0B02C52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7005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CADANGAN TAPAK PERASMIAN 2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3352800" y="3994455"/>
            <a:ext cx="832026" cy="3230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b="1" dirty="0">
                <a:solidFill>
                  <a:schemeClr val="bg1"/>
                </a:solidFill>
              </a:rPr>
              <a:t>KHEMAH DIRAJA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2514600" y="3994456"/>
            <a:ext cx="832026" cy="329894"/>
          </a:xfrm>
          <a:prstGeom prst="rect">
            <a:avLst/>
          </a:prstGeom>
          <a:solidFill>
            <a:srgbClr val="638A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b="1" dirty="0">
                <a:solidFill>
                  <a:schemeClr val="bg1"/>
                </a:solidFill>
              </a:rPr>
              <a:t>KHEMAH VIP BOMBA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4201498" y="3994455"/>
            <a:ext cx="903901" cy="325593"/>
          </a:xfrm>
          <a:prstGeom prst="rect">
            <a:avLst/>
          </a:prstGeom>
          <a:solidFill>
            <a:srgbClr val="638A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b="1" dirty="0">
                <a:solidFill>
                  <a:schemeClr val="bg1"/>
                </a:solidFill>
              </a:rPr>
              <a:t>KHEMAH VIP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NEGERI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44DCC9-4F35-A9CF-069A-2C279DC05C77}"/>
              </a:ext>
            </a:extLst>
          </p:cNvPr>
          <p:cNvSpPr/>
          <p:nvPr/>
        </p:nvSpPr>
        <p:spPr>
          <a:xfrm rot="5400000">
            <a:off x="1526320" y="3591716"/>
            <a:ext cx="359688" cy="762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900" b="1" dirty="0">
                <a:solidFill>
                  <a:schemeClr val="bg1"/>
                </a:solidFill>
              </a:rPr>
              <a:t>KHEMAH ORANG AWAM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66631" y="3523728"/>
            <a:ext cx="159477" cy="14188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Rectangle 11"/>
          <p:cNvSpPr/>
          <p:nvPr/>
        </p:nvSpPr>
        <p:spPr>
          <a:xfrm>
            <a:off x="6938173" y="3523728"/>
            <a:ext cx="159477" cy="141883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TextBox 12"/>
          <p:cNvSpPr txBox="1"/>
          <p:nvPr/>
        </p:nvSpPr>
        <p:spPr>
          <a:xfrm>
            <a:off x="7147307" y="3000508"/>
            <a:ext cx="678686" cy="523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700" dirty="0">
                <a:latin typeface="Arial" panose="020B0604020202020204" pitchFamily="34" charset="0"/>
                <a:cs typeface="Arial" panose="020B0604020202020204" pitchFamily="34" charset="0"/>
              </a:rPr>
              <a:t>KHEMAH BUKU PELAWAT DIRAJA</a:t>
            </a:r>
            <a:endParaRPr lang="ms-MY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3000508"/>
            <a:ext cx="609600" cy="523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700" dirty="0">
                <a:latin typeface="Arial" panose="020B0604020202020204" pitchFamily="34" charset="0"/>
                <a:cs typeface="Arial" panose="020B0604020202020204" pitchFamily="34" charset="0"/>
              </a:rPr>
              <a:t>KHEMAH BUKU PELAWAT VVIP</a:t>
            </a:r>
            <a:endParaRPr lang="ms-MY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4DCC9-4F35-A9CF-069A-2C279DC05C77}"/>
              </a:ext>
            </a:extLst>
          </p:cNvPr>
          <p:cNvSpPr/>
          <p:nvPr/>
        </p:nvSpPr>
        <p:spPr>
          <a:xfrm rot="5400000">
            <a:off x="5665065" y="3613455"/>
            <a:ext cx="359688" cy="762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900" b="1" dirty="0">
                <a:solidFill>
                  <a:schemeClr val="bg1"/>
                </a:solidFill>
              </a:rPr>
              <a:t>KHEMAH ORANG AWAM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100" y="4649153"/>
            <a:ext cx="2114088" cy="43088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LALUAN MASUK</a:t>
            </a:r>
          </a:p>
          <a:p>
            <a:r>
              <a:rPr lang="en-AU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88FD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LALUAN KELUAR`</a:t>
            </a:r>
            <a:endParaRPr lang="ms-MY" sz="1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88FD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1581232" y="4698668"/>
            <a:ext cx="472404" cy="148985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1587989" y="4874935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/>
          <p:cNvSpPr txBox="1"/>
          <p:nvPr/>
        </p:nvSpPr>
        <p:spPr>
          <a:xfrm>
            <a:off x="5482148" y="2402109"/>
            <a:ext cx="116588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HOLDING ROOM/SIDANG MEDIA</a:t>
            </a:r>
            <a:endParaRPr lang="ms-MY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6425117" y="769807"/>
            <a:ext cx="105363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CADANGAN TEMPAT MAKAN ORANG AWAM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944DCC9-4F35-A9CF-069A-2C279DC05C77}"/>
              </a:ext>
            </a:extLst>
          </p:cNvPr>
          <p:cNvSpPr/>
          <p:nvPr/>
        </p:nvSpPr>
        <p:spPr>
          <a:xfrm rot="5400000">
            <a:off x="5730160" y="2765294"/>
            <a:ext cx="152398" cy="142830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TEMPAT SESI BERGAMBAR</a:t>
            </a:r>
            <a:endParaRPr lang="en-MY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12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36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5138" y="168444"/>
            <a:ext cx="8534400" cy="1066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8519" r="10833" b="21691"/>
          <a:stretch/>
        </p:blipFill>
        <p:spPr>
          <a:xfrm>
            <a:off x="234462" y="850288"/>
            <a:ext cx="8680938" cy="41895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0" y="295275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3000" y="295275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Arrow Connector 10"/>
          <p:cNvCxnSpPr/>
          <p:nvPr/>
        </p:nvCxnSpPr>
        <p:spPr>
          <a:xfrm>
            <a:off x="3316798" y="2945038"/>
            <a:ext cx="0" cy="5698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273800" y="2952933"/>
            <a:ext cx="0" cy="5619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A15E6D4-F907-B1FB-0959-DF26E47E65A0}"/>
              </a:ext>
            </a:extLst>
          </p:cNvPr>
          <p:cNvSpPr/>
          <p:nvPr/>
        </p:nvSpPr>
        <p:spPr>
          <a:xfrm>
            <a:off x="2343931" y="1504453"/>
            <a:ext cx="1945733" cy="546577"/>
          </a:xfrm>
          <a:prstGeom prst="rect">
            <a:avLst/>
          </a:prstGeom>
          <a:solidFill>
            <a:srgbClr val="00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CADANGAN LOKASI SANTAPAN VIP</a:t>
            </a:r>
            <a:endParaRPr lang="ms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0D25BC16-A885-A966-34D8-A888988F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38" y="207589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LOKASI SANTAPAN VIP CADANGAN 2</a:t>
            </a:r>
            <a:endParaRPr lang="en-MY" sz="28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12095" y="2205930"/>
            <a:ext cx="1593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CADANGAN TEMPAT </a:t>
            </a:r>
          </a:p>
          <a:p>
            <a:pPr algn="ctr"/>
            <a:r>
              <a:rPr lang="en-A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MAKAN ORANG AWAM </a:t>
            </a:r>
            <a:endParaRPr lang="ms-MY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1600" y="2179506"/>
            <a:ext cx="1745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BOOTH PAMERAN 1</a:t>
            </a:r>
            <a:endParaRPr lang="ms-M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43931" y="2136964"/>
            <a:ext cx="1745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BOOTH PAMERAN 2</a:t>
            </a:r>
            <a:endParaRPr lang="ms-MY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141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34</a:t>
            </a:fld>
            <a:endParaRPr spc="-2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66" r="18261" b="9692"/>
          <a:stretch/>
        </p:blipFill>
        <p:spPr>
          <a:xfrm>
            <a:off x="0" y="778351"/>
            <a:ext cx="9029700" cy="436514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3AE22FDB-BD43-2D37-602D-4B0B02C52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150" y="127686"/>
            <a:ext cx="9258300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LAYOUT PERGERAKAN PERBARISAN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3352800" y="3994455"/>
            <a:ext cx="832026" cy="3230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b="1" dirty="0">
                <a:solidFill>
                  <a:schemeClr val="bg1"/>
                </a:solidFill>
              </a:rPr>
              <a:t>KHEMAH DIRAJA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2514600" y="3994456"/>
            <a:ext cx="832026" cy="329894"/>
          </a:xfrm>
          <a:prstGeom prst="rect">
            <a:avLst/>
          </a:prstGeom>
          <a:solidFill>
            <a:srgbClr val="638A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b="1" dirty="0">
                <a:solidFill>
                  <a:schemeClr val="bg1"/>
                </a:solidFill>
              </a:rPr>
              <a:t>KHEMAH VIP BOMBA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603E35-E490-B014-1A40-6C773E6870A7}"/>
              </a:ext>
            </a:extLst>
          </p:cNvPr>
          <p:cNvSpPr/>
          <p:nvPr/>
        </p:nvSpPr>
        <p:spPr>
          <a:xfrm>
            <a:off x="4201498" y="3994455"/>
            <a:ext cx="903901" cy="325593"/>
          </a:xfrm>
          <a:prstGeom prst="rect">
            <a:avLst/>
          </a:prstGeom>
          <a:solidFill>
            <a:srgbClr val="638AC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b="1" dirty="0">
                <a:solidFill>
                  <a:schemeClr val="bg1"/>
                </a:solidFill>
              </a:rPr>
              <a:t>KHEMAH VIP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NEGERI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44DCC9-4F35-A9CF-069A-2C279DC05C77}"/>
              </a:ext>
            </a:extLst>
          </p:cNvPr>
          <p:cNvSpPr/>
          <p:nvPr/>
        </p:nvSpPr>
        <p:spPr>
          <a:xfrm rot="5400000">
            <a:off x="1526320" y="3591716"/>
            <a:ext cx="359688" cy="762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900" b="1" dirty="0">
                <a:solidFill>
                  <a:schemeClr val="bg1"/>
                </a:solidFill>
              </a:rPr>
              <a:t>KHEMAH ORANG AWAM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66631" y="3523728"/>
            <a:ext cx="159477" cy="141883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Rectangle 11"/>
          <p:cNvSpPr/>
          <p:nvPr/>
        </p:nvSpPr>
        <p:spPr>
          <a:xfrm>
            <a:off x="6938173" y="3523728"/>
            <a:ext cx="159477" cy="141883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TextBox 12"/>
          <p:cNvSpPr txBox="1"/>
          <p:nvPr/>
        </p:nvSpPr>
        <p:spPr>
          <a:xfrm>
            <a:off x="7147307" y="3000508"/>
            <a:ext cx="678686" cy="523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700" dirty="0">
                <a:latin typeface="Arial" panose="020B0604020202020204" pitchFamily="34" charset="0"/>
                <a:cs typeface="Arial" panose="020B0604020202020204" pitchFamily="34" charset="0"/>
              </a:rPr>
              <a:t>KHEMAH BUKU PELAWAT DIRAJA</a:t>
            </a:r>
            <a:endParaRPr lang="ms-MY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3000508"/>
            <a:ext cx="609600" cy="52322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700" dirty="0">
                <a:latin typeface="Arial" panose="020B0604020202020204" pitchFamily="34" charset="0"/>
                <a:cs typeface="Arial" panose="020B0604020202020204" pitchFamily="34" charset="0"/>
              </a:rPr>
              <a:t>KHEMAH BUKU PELAWAT VVIP</a:t>
            </a:r>
            <a:endParaRPr lang="ms-MY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4DCC9-4F35-A9CF-069A-2C279DC05C77}"/>
              </a:ext>
            </a:extLst>
          </p:cNvPr>
          <p:cNvSpPr/>
          <p:nvPr/>
        </p:nvSpPr>
        <p:spPr>
          <a:xfrm rot="5400000">
            <a:off x="5665065" y="3613455"/>
            <a:ext cx="359688" cy="762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MY" sz="900" b="1" dirty="0">
                <a:solidFill>
                  <a:schemeClr val="bg1"/>
                </a:solidFill>
              </a:rPr>
              <a:t>KHEMAH ORANG AWAM</a:t>
            </a:r>
          </a:p>
        </p:txBody>
      </p:sp>
      <p:sp>
        <p:nvSpPr>
          <p:cNvPr id="16" name="Arrow: Right 10">
            <a:extLst>
              <a:ext uri="{FF2B5EF4-FFF2-40B4-BE49-F238E27FC236}">
                <a16:creationId xmlns:a16="http://schemas.microsoft.com/office/drawing/2014/main" id="{30BECABC-387D-BACF-8E88-2ACCE9B07984}"/>
              </a:ext>
            </a:extLst>
          </p:cNvPr>
          <p:cNvSpPr/>
          <p:nvPr/>
        </p:nvSpPr>
        <p:spPr>
          <a:xfrm rot="5400000">
            <a:off x="8045380" y="3306848"/>
            <a:ext cx="533400" cy="130004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07337" y="1644832"/>
            <a:ext cx="1520856" cy="7386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LOKASI PERBARISN BERKUMPUL</a:t>
            </a:r>
            <a:endParaRPr lang="ms-MY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" y="4649153"/>
            <a:ext cx="2114088" cy="43088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LALUAN MASUK</a:t>
            </a:r>
          </a:p>
          <a:p>
            <a:r>
              <a:rPr lang="en-AU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88FD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LALUAN KELUAR`</a:t>
            </a:r>
            <a:endParaRPr lang="ms-MY" sz="1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88FD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1581232" y="4698668"/>
            <a:ext cx="472404" cy="148985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1587989" y="4874935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10">
            <a:extLst>
              <a:ext uri="{FF2B5EF4-FFF2-40B4-BE49-F238E27FC236}">
                <a16:creationId xmlns:a16="http://schemas.microsoft.com/office/drawing/2014/main" id="{30BECABC-387D-BACF-8E88-2ACCE9B07984}"/>
              </a:ext>
            </a:extLst>
          </p:cNvPr>
          <p:cNvSpPr/>
          <p:nvPr/>
        </p:nvSpPr>
        <p:spPr>
          <a:xfrm rot="5400000">
            <a:off x="8045380" y="2593273"/>
            <a:ext cx="533400" cy="130004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10">
            <a:extLst>
              <a:ext uri="{FF2B5EF4-FFF2-40B4-BE49-F238E27FC236}">
                <a16:creationId xmlns:a16="http://schemas.microsoft.com/office/drawing/2014/main" id="{30BECABC-387D-BACF-8E88-2ACCE9B07984}"/>
              </a:ext>
            </a:extLst>
          </p:cNvPr>
          <p:cNvSpPr/>
          <p:nvPr/>
        </p:nvSpPr>
        <p:spPr>
          <a:xfrm rot="10800000">
            <a:off x="6862290" y="3714013"/>
            <a:ext cx="533400" cy="130004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10">
            <a:extLst>
              <a:ext uri="{FF2B5EF4-FFF2-40B4-BE49-F238E27FC236}">
                <a16:creationId xmlns:a16="http://schemas.microsoft.com/office/drawing/2014/main" id="{30BECABC-387D-BACF-8E88-2ACCE9B07984}"/>
              </a:ext>
            </a:extLst>
          </p:cNvPr>
          <p:cNvSpPr/>
          <p:nvPr/>
        </p:nvSpPr>
        <p:spPr>
          <a:xfrm rot="10800000">
            <a:off x="6081937" y="3702789"/>
            <a:ext cx="533400" cy="130004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10">
            <a:extLst>
              <a:ext uri="{FF2B5EF4-FFF2-40B4-BE49-F238E27FC236}">
                <a16:creationId xmlns:a16="http://schemas.microsoft.com/office/drawing/2014/main" id="{30BECABC-387D-BACF-8E88-2ACCE9B07984}"/>
              </a:ext>
            </a:extLst>
          </p:cNvPr>
          <p:cNvSpPr/>
          <p:nvPr/>
        </p:nvSpPr>
        <p:spPr>
          <a:xfrm rot="10800000">
            <a:off x="5112868" y="3698428"/>
            <a:ext cx="533400" cy="130004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10">
            <a:extLst>
              <a:ext uri="{FF2B5EF4-FFF2-40B4-BE49-F238E27FC236}">
                <a16:creationId xmlns:a16="http://schemas.microsoft.com/office/drawing/2014/main" id="{30BECABC-387D-BACF-8E88-2ACCE9B07984}"/>
              </a:ext>
            </a:extLst>
          </p:cNvPr>
          <p:cNvSpPr/>
          <p:nvPr/>
        </p:nvSpPr>
        <p:spPr>
          <a:xfrm rot="10800000">
            <a:off x="7713677" y="3734940"/>
            <a:ext cx="533400" cy="130004"/>
          </a:xfrm>
          <a:prstGeom prst="rightArrow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40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850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47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57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71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081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28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38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92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02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34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44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44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54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426" y="3674082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436" y="367408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041" y="3616866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51" y="361686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67" y="3616859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75" y="361686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32" y="361686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96" y="361686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28" y="3616866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38" y="361686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38" y="3616866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48" y="361686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20" y="3616866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30" y="361686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48" y="3620304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65" y="3616860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48" y="3616863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94" y="3616863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93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90" y="3559639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00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314" y="3559639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24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81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635" y="3559639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45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7" y="3559639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87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3559639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97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2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69" y="3559639"/>
            <a:ext cx="149929" cy="19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79" y="35596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18" y="3560874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62" y="3559637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90" y="3778409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89" y="376779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09" y="3490646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25" y="3548850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92" y="3550704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43" y="3548393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66" y="3550540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72" y="3490646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72" y="3550704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08" y="3548392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9" y="349388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708" y="3498219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04" y="349434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31" y="3494345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478" y="3493887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96" y="3548391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58" y="3496364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87" y="3496363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90" y="3555214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58" y="3513156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62" y="3501037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19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48" y="3546538"/>
            <a:ext cx="149929" cy="1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153"/>
          <p:cNvSpPr/>
          <p:nvPr/>
        </p:nvSpPr>
        <p:spPr>
          <a:xfrm>
            <a:off x="1231310" y="3091474"/>
            <a:ext cx="11197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MY" altLang="en-US" sz="1100" b="1" dirty="0">
                <a:latin typeface="+mj-lt"/>
              </a:rPr>
              <a:t>BRASS BAND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MY" altLang="en-US" sz="1100" b="1" dirty="0">
                <a:latin typeface="+mj-lt"/>
              </a:rPr>
              <a:t>(43)</a:t>
            </a:r>
          </a:p>
        </p:txBody>
      </p:sp>
      <p:sp>
        <p:nvSpPr>
          <p:cNvPr id="155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4822041" y="3570124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5598832" y="3577874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6334920" y="3593948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>
            <a:off x="7406440" y="3580773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16412285">
            <a:off x="7711405" y="3184624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Arrow: Right 6">
            <a:extLst>
              <a:ext uri="{FF2B5EF4-FFF2-40B4-BE49-F238E27FC236}">
                <a16:creationId xmlns:a16="http://schemas.microsoft.com/office/drawing/2014/main" id="{6CF62C29-6434-FBBC-3F1E-208BD4997F4D}"/>
              </a:ext>
            </a:extLst>
          </p:cNvPr>
          <p:cNvSpPr/>
          <p:nvPr/>
        </p:nvSpPr>
        <p:spPr>
          <a:xfrm rot="16412285">
            <a:off x="7710399" y="2655730"/>
            <a:ext cx="472404" cy="148985"/>
          </a:xfrm>
          <a:prstGeom prst="rightArrow">
            <a:avLst/>
          </a:prstGeom>
          <a:solidFill>
            <a:srgbClr val="088FD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TextBox 161"/>
          <p:cNvSpPr txBox="1"/>
          <p:nvPr/>
        </p:nvSpPr>
        <p:spPr>
          <a:xfrm>
            <a:off x="5482148" y="2402109"/>
            <a:ext cx="116588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HOLDING ROOM/SIDANG MEDIA</a:t>
            </a:r>
            <a:endParaRPr lang="ms-MY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6425117" y="769807"/>
            <a:ext cx="105363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CADANGAN TEMPAT MAKAN ORANG AWAM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944DCC9-4F35-A9CF-069A-2C279DC05C77}"/>
              </a:ext>
            </a:extLst>
          </p:cNvPr>
          <p:cNvSpPr/>
          <p:nvPr/>
        </p:nvSpPr>
        <p:spPr>
          <a:xfrm rot="5400000">
            <a:off x="5730160" y="2765294"/>
            <a:ext cx="152398" cy="142830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TEMPAT SESI BERGAMBAR</a:t>
            </a:r>
            <a:endParaRPr lang="en-MY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9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7A5B7-593D-1BEF-5AE8-6F292FB3A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  <p:sp>
        <p:nvSpPr>
          <p:cNvPr id="9" name="object 3"/>
          <p:cNvSpPr txBox="1"/>
          <p:nvPr/>
        </p:nvSpPr>
        <p:spPr>
          <a:xfrm>
            <a:off x="571500" y="1316918"/>
            <a:ext cx="8001000" cy="250966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r>
              <a:rPr lang="fi-FI" sz="5400" b="1" dirty="0">
                <a:ln w="0"/>
                <a:latin typeface="+mj-lt"/>
                <a:cs typeface="Tahoma"/>
              </a:rPr>
              <a:t>GAMBAR – GAMBAR KEMUDAHAN SEMPENA PERASMIAN</a:t>
            </a:r>
          </a:p>
        </p:txBody>
      </p:sp>
    </p:spTree>
    <p:extLst>
      <p:ext uri="{BB962C8B-B14F-4D97-AF65-F5344CB8AC3E}">
        <p14:creationId xmlns:p14="http://schemas.microsoft.com/office/powerpoint/2010/main" val="558038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D363CF-7734-3386-70E5-12798CAC5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665"/>
            <a:ext cx="9144000" cy="51434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276350"/>
            <a:ext cx="8229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r>
              <a:rPr lang="fi-FI" sz="4400" b="1" dirty="0">
                <a:ln w="0"/>
                <a:latin typeface="+mj-lt"/>
                <a:cs typeface="Tahoma"/>
              </a:rPr>
              <a:t>KEDUDUKAN HOLDING ROOM PAMERAN DIRAJA DAN BILIK MEDIA ADALAH SAMA BAGI CADANGAN 1 DAN 2  DI DALAM BANGUNAN PENTADBIRAN ABPM WU</a:t>
            </a:r>
          </a:p>
        </p:txBody>
      </p:sp>
    </p:spTree>
    <p:extLst>
      <p:ext uri="{BB962C8B-B14F-4D97-AF65-F5344CB8AC3E}">
        <p14:creationId xmlns:p14="http://schemas.microsoft.com/office/powerpoint/2010/main" val="3001030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37</a:t>
            </a:fld>
            <a:endParaRPr spc="-20" dirty="0"/>
          </a:p>
        </p:txBody>
      </p:sp>
      <p:sp>
        <p:nvSpPr>
          <p:cNvPr id="9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D90FB8-086E-46A4-8346-DDE654E697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23950"/>
            <a:ext cx="8077200" cy="393824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E37B8C1-3AF1-D850-DA25-613C6E71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3350"/>
            <a:ext cx="8077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RUANGAN MENUNGGU DYMM PADUKA SERI SULTAN PERAK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267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38</a:t>
            </a:fld>
            <a:endParaRPr spc="-20" dirty="0"/>
          </a:p>
        </p:txBody>
      </p:sp>
      <p:sp>
        <p:nvSpPr>
          <p:cNvPr id="9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5B710F-D020-402C-8212-10A8F25474E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02058"/>
            <a:ext cx="4191000" cy="4018697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CF8478-3095-4750-8D47-21C253C1173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/>
          <a:stretch/>
        </p:blipFill>
        <p:spPr bwMode="auto">
          <a:xfrm>
            <a:off x="4343400" y="1088792"/>
            <a:ext cx="4171950" cy="4031964"/>
          </a:xfrm>
          <a:prstGeom prst="rect">
            <a:avLst/>
          </a:prstGeom>
          <a:ln w="317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5260E9B2-CD67-CC99-AD42-7E330A8A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402078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BILIK TANDAS DIRAJA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2860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39</a:t>
            </a:fld>
            <a:endParaRPr spc="-20" dirty="0"/>
          </a:p>
        </p:txBody>
      </p:sp>
      <p:sp>
        <p:nvSpPr>
          <p:cNvPr id="9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220ACEBF-4FC4-EEFA-ADEA-3C541D51F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00" y="285750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BILIK SIDANG MEDIA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728C1-7E27-4FBD-BDB7-47F070619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0" y="870526"/>
            <a:ext cx="8077200" cy="42368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241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F:\GAMBAR FRAM\DJI_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/>
          <a:stretch/>
        </p:blipFill>
        <p:spPr bwMode="auto">
          <a:xfrm>
            <a:off x="3983182" y="590550"/>
            <a:ext cx="5105400" cy="3394398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07" b="10001"/>
          <a:stretch/>
        </p:blipFill>
        <p:spPr>
          <a:xfrm>
            <a:off x="55418" y="68304"/>
            <a:ext cx="4125191" cy="23354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8556" y="2074375"/>
            <a:ext cx="4907975" cy="30008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Akademi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Bomba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dan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Penyelamat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Malaysia Wilayah Utara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kini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telah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berpindah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di Lot 51433,KM 55,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Tronoh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mulai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21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Februari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 2014.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Bangunan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ini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dibina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dengan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kos </a:t>
            </a:r>
          </a:p>
          <a:p>
            <a:pPr algn="ctr"/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RM 40 Juta dan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menempatkan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51 orang </a:t>
            </a:r>
            <a:r>
              <a:rPr lang="en-MY" sz="135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pegawai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. ABPMWU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dilengkapi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dengan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1 Blok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Bangunan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Pentadbiran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1 Blok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Bangunan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Asrama,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Bilik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Kuliah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Bangunan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Menara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Kawad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Padang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Kawad,Garaj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Jentera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Scuba Shed,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Pondok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Pengawal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Pencawang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TNB</a:t>
            </a:r>
            <a:r>
              <a:rPr lang="en-MY" sz="135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Waste House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, Sewerage Treatment Plan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serta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beberapa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simulasi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seperti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Breathing Apparatus Training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Galery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(BATG), Compartment Fire Behaviour Training (CFBT), Gas Spill dan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Simulasi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‘</a:t>
            </a:r>
            <a:r>
              <a:rPr lang="en-MY" sz="135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Train’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. ABPM WU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mempunyai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keluasan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111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ekar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secara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keseluruhan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kawasan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kawasan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yang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telah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dibangunkan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adalah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seluas</a:t>
            </a:r>
            <a:r>
              <a:rPr lang="en-MY" sz="135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35 </a:t>
            </a:r>
            <a:r>
              <a:rPr lang="en-MY" sz="135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ekar</a:t>
            </a:r>
            <a:endParaRPr lang="en-MY" sz="135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544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AC5465B-C5C2-AC2A-21F2-C0FFDE4A0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61950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BILIK PAMERAN </a:t>
            </a:r>
            <a:r>
              <a:rPr lang="en-MY" sz="3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DiRAJA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5A92FF-1E43-7E45-8535-1DABABA00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954569"/>
            <a:ext cx="8077200" cy="4131781"/>
          </a:xfrm>
          <a:prstGeom prst="rect">
            <a:avLst/>
          </a:prstGeom>
          <a:ln w="31750">
            <a:solidFill>
              <a:schemeClr val="tx1">
                <a:alpha val="96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5221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41</a:t>
            </a:fld>
            <a:endParaRPr spc="-20" dirty="0"/>
          </a:p>
        </p:txBody>
      </p:sp>
      <p:sp>
        <p:nvSpPr>
          <p:cNvPr id="9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421F5A-3A0D-464C-8CBE-840E0782D47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895350"/>
            <a:ext cx="7915749" cy="420758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D3B589FA-DB42-6B06-90B5-418A0839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95" y="255579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RUANGAN BERKUMPUL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44267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42</a:t>
            </a:fld>
            <a:endParaRPr spc="-20" dirty="0"/>
          </a:p>
        </p:txBody>
      </p:sp>
      <p:sp>
        <p:nvSpPr>
          <p:cNvPr id="9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02622A-E699-4E47-968D-8C93E84677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2" y="1085850"/>
            <a:ext cx="7965007" cy="40005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5A9391C3-3D8F-9067-2685-C793DFC64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342" y="386227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RUANGAN BERKUMPUL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6830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43</a:t>
            </a:fld>
            <a:endParaRPr spc="-20" dirty="0"/>
          </a:p>
        </p:txBody>
      </p:sp>
      <p:sp>
        <p:nvSpPr>
          <p:cNvPr id="9" name="object 3"/>
          <p:cNvSpPr txBox="1"/>
          <p:nvPr/>
        </p:nvSpPr>
        <p:spPr>
          <a:xfrm>
            <a:off x="99060" y="1890712"/>
            <a:ext cx="2754313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30"/>
              </a:spcBef>
            </a:pPr>
            <a:endParaRPr sz="32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Rockwell Extra Bold" panose="02060903040505020403" pitchFamily="18" charset="0"/>
              <a:cs typeface="Tahoma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3DF4A0-62EC-43DE-99B0-AA55345C3F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895350"/>
            <a:ext cx="7981949" cy="424815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9AA30B30-67D1-1585-A7E0-80EF5275F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3" y="284151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LOBI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0535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CDCED7-D43F-8BDD-61F6-B0EDDA077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9144000" cy="51434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6400" y="1622636"/>
            <a:ext cx="5603336" cy="18601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6000" b="1" dirty="0">
                <a:ln w="0"/>
              </a:rPr>
              <a:t>SEKIAN</a:t>
            </a:r>
            <a:br>
              <a:rPr lang="en-MY" sz="6000" b="1" dirty="0">
                <a:ln w="0"/>
              </a:rPr>
            </a:br>
            <a:r>
              <a:rPr lang="en-MY" sz="6000" b="1" dirty="0">
                <a:ln w="0"/>
              </a:rPr>
              <a:t>TERIMA KASIH</a:t>
            </a:r>
            <a:endParaRPr sz="60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1994241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F:\GAMBAR FRAM\DJI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500" y="3333750"/>
            <a:ext cx="8839200" cy="1938608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25400" marR="17780" indent="190500" algn="ctr">
              <a:lnSpc>
                <a:spcPct val="85800"/>
              </a:lnSpc>
              <a:spcBef>
                <a:spcPts val="1340"/>
              </a:spcBef>
            </a:pPr>
            <a:r>
              <a:rPr sz="2800" b="1" spc="275" dirty="0" err="1">
                <a:latin typeface="Rockwell" panose="02060603020205020403" pitchFamily="18" charset="0"/>
                <a:cs typeface="Calibri Light" panose="020F0302020204030204" pitchFamily="34" charset="0"/>
              </a:rPr>
              <a:t>P</a:t>
            </a:r>
            <a:r>
              <a:rPr sz="2800" b="1" spc="60" dirty="0" err="1">
                <a:latin typeface="Rockwell" panose="02060603020205020403" pitchFamily="18" charset="0"/>
                <a:cs typeface="Calibri Light" panose="020F0302020204030204" pitchFamily="34" charset="0"/>
              </a:rPr>
              <a:t>e</a:t>
            </a:r>
            <a:r>
              <a:rPr sz="2800" b="1" spc="135" dirty="0" err="1">
                <a:latin typeface="Rockwell" panose="02060603020205020403" pitchFamily="18" charset="0"/>
                <a:cs typeface="Calibri Light" panose="020F0302020204030204" pitchFamily="34" charset="0"/>
              </a:rPr>
              <a:t>n</a:t>
            </a:r>
            <a:r>
              <a:rPr sz="2800" b="1" spc="-80" dirty="0" err="1">
                <a:latin typeface="Rockwell" panose="02060603020205020403" pitchFamily="18" charset="0"/>
                <a:cs typeface="Calibri Light" panose="020F0302020204030204" pitchFamily="34" charset="0"/>
              </a:rPr>
              <a:t>y</a:t>
            </a:r>
            <a:r>
              <a:rPr sz="2800" b="1" spc="60" dirty="0" err="1">
                <a:latin typeface="Rockwell" panose="02060603020205020403" pitchFamily="18" charset="0"/>
                <a:cs typeface="Calibri Light" panose="020F0302020204030204" pitchFamily="34" charset="0"/>
              </a:rPr>
              <a:t>e</a:t>
            </a:r>
            <a:r>
              <a:rPr lang="en-US" sz="2800" b="1" spc="229" dirty="0" err="1">
                <a:latin typeface="Rockwell" panose="02060603020205020403" pitchFamily="18" charset="0"/>
                <a:cs typeface="Calibri Light" panose="020F0302020204030204" pitchFamily="34" charset="0"/>
              </a:rPr>
              <a:t>mpurnaan</a:t>
            </a:r>
            <a:r>
              <a:rPr sz="2800" b="1" spc="-360" dirty="0">
                <a:latin typeface="Rockwell" panose="02060603020205020403" pitchFamily="18" charset="0"/>
                <a:cs typeface="Calibri Light" panose="020F0302020204030204" pitchFamily="34" charset="0"/>
              </a:rPr>
              <a:t> </a:t>
            </a:r>
            <a:br>
              <a:rPr lang="en-US" sz="2800" b="1" spc="-360" dirty="0">
                <a:latin typeface="Rockwell" panose="02060603020205020403" pitchFamily="18" charset="0"/>
                <a:cs typeface="Calibri Light" panose="020F0302020204030204" pitchFamily="34" charset="0"/>
              </a:rPr>
            </a:br>
            <a:r>
              <a:rPr lang="en-US" sz="2800" b="1" spc="155" dirty="0" err="1">
                <a:latin typeface="Rockwell" panose="02060603020205020403" pitchFamily="18" charset="0"/>
                <a:cs typeface="Calibri Light" panose="020F0302020204030204" pitchFamily="34" charset="0"/>
              </a:rPr>
              <a:t>P</a:t>
            </a:r>
            <a:r>
              <a:rPr sz="2800" b="1" spc="60" dirty="0" err="1">
                <a:latin typeface="Rockwell" panose="02060603020205020403" pitchFamily="18" charset="0"/>
                <a:cs typeface="Calibri Light" panose="020F0302020204030204" pitchFamily="34" charset="0"/>
              </a:rPr>
              <a:t>e</a:t>
            </a:r>
            <a:r>
              <a:rPr sz="2800" b="1" spc="-25" dirty="0" err="1">
                <a:latin typeface="Rockwell" panose="02060603020205020403" pitchFamily="18" charset="0"/>
                <a:cs typeface="Calibri Light" panose="020F0302020204030204" pitchFamily="34" charset="0"/>
              </a:rPr>
              <a:t>r</a:t>
            </a:r>
            <a:r>
              <a:rPr sz="2800" b="1" spc="204" dirty="0" err="1">
                <a:latin typeface="Rockwell" panose="02060603020205020403" pitchFamily="18" charset="0"/>
                <a:cs typeface="Calibri Light" panose="020F0302020204030204" pitchFamily="34" charset="0"/>
              </a:rPr>
              <a:t>a</a:t>
            </a:r>
            <a:r>
              <a:rPr sz="2800" b="1" spc="-75" dirty="0" err="1">
                <a:latin typeface="Rockwell" panose="02060603020205020403" pitchFamily="18" charset="0"/>
                <a:cs typeface="Calibri Light" panose="020F0302020204030204" pitchFamily="34" charset="0"/>
              </a:rPr>
              <a:t>s</a:t>
            </a:r>
            <a:r>
              <a:rPr sz="2800" b="1" spc="229" dirty="0" err="1">
                <a:latin typeface="Rockwell" panose="02060603020205020403" pitchFamily="18" charset="0"/>
                <a:cs typeface="Calibri Light" panose="020F0302020204030204" pitchFamily="34" charset="0"/>
              </a:rPr>
              <a:t>m</a:t>
            </a:r>
            <a:r>
              <a:rPr sz="2800" b="1" spc="5" dirty="0" err="1">
                <a:latin typeface="Rockwell" panose="02060603020205020403" pitchFamily="18" charset="0"/>
                <a:cs typeface="Calibri Light" panose="020F0302020204030204" pitchFamily="34" charset="0"/>
              </a:rPr>
              <a:t>i</a:t>
            </a:r>
            <a:r>
              <a:rPr sz="2800" b="1" spc="204" dirty="0" err="1">
                <a:latin typeface="Rockwell" panose="02060603020205020403" pitchFamily="18" charset="0"/>
                <a:cs typeface="Calibri Light" panose="020F0302020204030204" pitchFamily="34" charset="0"/>
              </a:rPr>
              <a:t>a</a:t>
            </a:r>
            <a:r>
              <a:rPr sz="2800" b="1" spc="80" dirty="0" err="1">
                <a:latin typeface="Rockwell" panose="02060603020205020403" pitchFamily="18" charset="0"/>
                <a:cs typeface="Calibri Light" panose="020F0302020204030204" pitchFamily="34" charset="0"/>
              </a:rPr>
              <a:t>n</a:t>
            </a:r>
            <a:r>
              <a:rPr lang="en-US" sz="2800" b="1" spc="80" dirty="0">
                <a:latin typeface="Rockwell" panose="02060603020205020403" pitchFamily="18" charset="0"/>
                <a:cs typeface="Calibri Light" panose="020F0302020204030204" pitchFamily="34" charset="0"/>
              </a:rPr>
              <a:t> </a:t>
            </a:r>
            <a:r>
              <a:rPr lang="en-AU" sz="2800" b="1" spc="80" dirty="0" err="1">
                <a:latin typeface="Rockwell" panose="02060603020205020403" pitchFamily="18" charset="0"/>
                <a:cs typeface="Calibri Light" panose="020F0302020204030204" pitchFamily="34" charset="0"/>
              </a:rPr>
              <a:t>Akademi</a:t>
            </a:r>
            <a:r>
              <a:rPr lang="en-AU" sz="2800" b="1" spc="80" dirty="0">
                <a:latin typeface="Rockwell" panose="02060603020205020403" pitchFamily="18" charset="0"/>
                <a:cs typeface="Calibri Light" panose="020F0302020204030204" pitchFamily="34" charset="0"/>
              </a:rPr>
              <a:t> </a:t>
            </a:r>
            <a:r>
              <a:rPr lang="en-AU" sz="2800" b="1" spc="80" dirty="0" err="1">
                <a:latin typeface="Rockwell" panose="02060603020205020403" pitchFamily="18" charset="0"/>
                <a:cs typeface="Calibri Light" panose="020F0302020204030204" pitchFamily="34" charset="0"/>
              </a:rPr>
              <a:t>Bomba</a:t>
            </a:r>
            <a:r>
              <a:rPr lang="en-AU" sz="2800" b="1" spc="80" dirty="0">
                <a:latin typeface="Rockwell" panose="02060603020205020403" pitchFamily="18" charset="0"/>
                <a:cs typeface="Calibri Light" panose="020F0302020204030204" pitchFamily="34" charset="0"/>
              </a:rPr>
              <a:t> </a:t>
            </a:r>
            <a:r>
              <a:rPr lang="en-AU" sz="2800" b="1" spc="80" dirty="0" err="1">
                <a:latin typeface="Rockwell" panose="02060603020205020403" pitchFamily="18" charset="0"/>
                <a:cs typeface="Calibri Light" panose="020F0302020204030204" pitchFamily="34" charset="0"/>
              </a:rPr>
              <a:t>dan</a:t>
            </a:r>
            <a:r>
              <a:rPr lang="en-AU" sz="2800" b="1" spc="80" dirty="0">
                <a:latin typeface="Rockwell" panose="02060603020205020403" pitchFamily="18" charset="0"/>
                <a:cs typeface="Calibri Light" panose="020F0302020204030204" pitchFamily="34" charset="0"/>
              </a:rPr>
              <a:t> </a:t>
            </a:r>
            <a:r>
              <a:rPr lang="en-AU" sz="2800" b="1" spc="80" dirty="0" err="1">
                <a:latin typeface="Rockwell" panose="02060603020205020403" pitchFamily="18" charset="0"/>
                <a:cs typeface="Calibri Light" panose="020F0302020204030204" pitchFamily="34" charset="0"/>
              </a:rPr>
              <a:t>Penyelamat</a:t>
            </a:r>
            <a:r>
              <a:rPr lang="en-AU" sz="2800" b="1" spc="80" dirty="0">
                <a:latin typeface="Rockwell" panose="02060603020205020403" pitchFamily="18" charset="0"/>
                <a:cs typeface="Calibri Light" panose="020F0302020204030204" pitchFamily="34" charset="0"/>
              </a:rPr>
              <a:t> Malaysia </a:t>
            </a:r>
            <a:br>
              <a:rPr lang="en-AU" sz="2800" b="1" spc="80" dirty="0">
                <a:latin typeface="Rockwell" panose="02060603020205020403" pitchFamily="18" charset="0"/>
                <a:cs typeface="Calibri Light" panose="020F0302020204030204" pitchFamily="34" charset="0"/>
              </a:rPr>
            </a:br>
            <a:r>
              <a:rPr lang="en-AU" sz="2800" b="1" spc="80" dirty="0">
                <a:latin typeface="Rockwell" panose="02060603020205020403" pitchFamily="18" charset="0"/>
                <a:cs typeface="Calibri Light" panose="020F0302020204030204" pitchFamily="34" charset="0"/>
              </a:rPr>
              <a:t>Wilayah Utara, Perak</a:t>
            </a:r>
            <a:br>
              <a:rPr lang="en-AU" sz="2150" b="1" i="1" spc="80" dirty="0">
                <a:latin typeface="Verdana"/>
                <a:cs typeface="Verdana"/>
              </a:rPr>
            </a:br>
            <a:endParaRPr sz="2150" b="1" dirty="0">
              <a:latin typeface="Verdana"/>
              <a:cs typeface="Verdana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4312F418-7DE6-453F-3DDE-05B431652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657350"/>
            <a:ext cx="807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  <a:defRPr/>
            </a:pPr>
            <a:r>
              <a:rPr lang="en-MY" sz="3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  <a:ea typeface="Calibri"/>
                <a:cs typeface="Times New Roman"/>
              </a:rPr>
              <a:t>OBJEKTIF</a:t>
            </a:r>
            <a:endParaRPr lang="en-MY" sz="32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/>
          <p:cNvSpPr txBox="1">
            <a:spLocks noGrp="1"/>
          </p:cNvSpPr>
          <p:nvPr>
            <p:ph type="title"/>
          </p:nvPr>
        </p:nvSpPr>
        <p:spPr>
          <a:xfrm>
            <a:off x="762000" y="40708"/>
            <a:ext cx="76200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2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CARTA PERBATUAN MAJLIS PERASMIAN ABPM WU</a:t>
            </a:r>
            <a:endParaRPr sz="2000" dirty="0">
              <a:ln w="660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ockwell Extra Bold" panose="020609030405050204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550777"/>
              </p:ext>
            </p:extLst>
          </p:nvPr>
        </p:nvGraphicFramePr>
        <p:xfrm>
          <a:off x="-898" y="445568"/>
          <a:ext cx="9112769" cy="458355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76974">
                  <a:extLst>
                    <a:ext uri="{9D8B030D-6E8A-4147-A177-3AD203B41FA5}">
                      <a16:colId xmlns:a16="http://schemas.microsoft.com/office/drawing/2014/main" val="3287733742"/>
                    </a:ext>
                  </a:extLst>
                </a:gridCol>
                <a:gridCol w="292757">
                  <a:extLst>
                    <a:ext uri="{9D8B030D-6E8A-4147-A177-3AD203B41FA5}">
                      <a16:colId xmlns:a16="http://schemas.microsoft.com/office/drawing/2014/main" val="1040257154"/>
                    </a:ext>
                  </a:extLst>
                </a:gridCol>
                <a:gridCol w="292757">
                  <a:extLst>
                    <a:ext uri="{9D8B030D-6E8A-4147-A177-3AD203B41FA5}">
                      <a16:colId xmlns:a16="http://schemas.microsoft.com/office/drawing/2014/main" val="4185735751"/>
                    </a:ext>
                  </a:extLst>
                </a:gridCol>
                <a:gridCol w="304045">
                  <a:extLst>
                    <a:ext uri="{9D8B030D-6E8A-4147-A177-3AD203B41FA5}">
                      <a16:colId xmlns:a16="http://schemas.microsoft.com/office/drawing/2014/main" val="49852148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07351692"/>
                    </a:ext>
                  </a:extLst>
                </a:gridCol>
                <a:gridCol w="264562">
                  <a:extLst>
                    <a:ext uri="{9D8B030D-6E8A-4147-A177-3AD203B41FA5}">
                      <a16:colId xmlns:a16="http://schemas.microsoft.com/office/drawing/2014/main" val="2182572330"/>
                    </a:ext>
                  </a:extLst>
                </a:gridCol>
                <a:gridCol w="242923">
                  <a:extLst>
                    <a:ext uri="{9D8B030D-6E8A-4147-A177-3AD203B41FA5}">
                      <a16:colId xmlns:a16="http://schemas.microsoft.com/office/drawing/2014/main" val="5170207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356285501"/>
                    </a:ext>
                  </a:extLst>
                </a:gridCol>
                <a:gridCol w="221171">
                  <a:extLst>
                    <a:ext uri="{9D8B030D-6E8A-4147-A177-3AD203B41FA5}">
                      <a16:colId xmlns:a16="http://schemas.microsoft.com/office/drawing/2014/main" val="25323561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4235935133"/>
                    </a:ext>
                  </a:extLst>
                </a:gridCol>
                <a:gridCol w="216929">
                  <a:extLst>
                    <a:ext uri="{9D8B030D-6E8A-4147-A177-3AD203B41FA5}">
                      <a16:colId xmlns:a16="http://schemas.microsoft.com/office/drawing/2014/main" val="105233323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743294915"/>
                    </a:ext>
                  </a:extLst>
                </a:gridCol>
                <a:gridCol w="249915">
                  <a:extLst>
                    <a:ext uri="{9D8B030D-6E8A-4147-A177-3AD203B41FA5}">
                      <a16:colId xmlns:a16="http://schemas.microsoft.com/office/drawing/2014/main" val="1422174776"/>
                    </a:ext>
                  </a:extLst>
                </a:gridCol>
                <a:gridCol w="221209">
                  <a:extLst>
                    <a:ext uri="{9D8B030D-6E8A-4147-A177-3AD203B41FA5}">
                      <a16:colId xmlns:a16="http://schemas.microsoft.com/office/drawing/2014/main" val="2329414941"/>
                    </a:ext>
                  </a:extLst>
                </a:gridCol>
                <a:gridCol w="252957">
                  <a:extLst>
                    <a:ext uri="{9D8B030D-6E8A-4147-A177-3AD203B41FA5}">
                      <a16:colId xmlns:a16="http://schemas.microsoft.com/office/drawing/2014/main" val="1019583911"/>
                    </a:ext>
                  </a:extLst>
                </a:gridCol>
                <a:gridCol w="225524">
                  <a:extLst>
                    <a:ext uri="{9D8B030D-6E8A-4147-A177-3AD203B41FA5}">
                      <a16:colId xmlns:a16="http://schemas.microsoft.com/office/drawing/2014/main" val="1080833284"/>
                    </a:ext>
                  </a:extLst>
                </a:gridCol>
                <a:gridCol w="253135">
                  <a:extLst>
                    <a:ext uri="{9D8B030D-6E8A-4147-A177-3AD203B41FA5}">
                      <a16:colId xmlns:a16="http://schemas.microsoft.com/office/drawing/2014/main" val="46083427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419034907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4060680201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1202595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12270694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408018873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89404281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6286250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24284192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222378274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24189340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4655044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2105143"/>
                    </a:ext>
                  </a:extLst>
                </a:gridCol>
                <a:gridCol w="216791">
                  <a:extLst>
                    <a:ext uri="{9D8B030D-6E8A-4147-A177-3AD203B41FA5}">
                      <a16:colId xmlns:a16="http://schemas.microsoft.com/office/drawing/2014/main" val="176447153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903951709"/>
                    </a:ext>
                  </a:extLst>
                </a:gridCol>
              </a:tblGrid>
              <a:tr h="36841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1000" b="1" dirty="0">
                          <a:effectLst/>
                        </a:rPr>
                        <a:t>TUGASAN</a:t>
                      </a: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364" marR="92364" marT="46182" marB="46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1000" b="1" dirty="0">
                          <a:effectLst/>
                        </a:rPr>
                        <a:t>JAN</a:t>
                      </a: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364" marR="92364" marT="46182" marB="46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FEB</a:t>
                      </a:r>
                      <a:endParaRPr lang="ms-MY" sz="1300" dirty="0"/>
                    </a:p>
                  </a:txBody>
                  <a:tcPr marL="92364" marR="92364" marT="46182" marB="46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ms-MY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ms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ms-MY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ms-MY" sz="1000" b="1" dirty="0">
                          <a:effectLst/>
                        </a:rPr>
                        <a:t>MAC</a:t>
                      </a: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243" marR="46243" marT="23122" marB="231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ms-MY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ms-MY" dirty="0"/>
                    </a:p>
                  </a:txBody>
                  <a:tcPr marL="45781" marR="45781" marT="22891" marB="228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APR</a:t>
                      </a:r>
                      <a:endParaRPr lang="ms-MY" sz="1300" dirty="0"/>
                    </a:p>
                  </a:txBody>
                  <a:tcPr marL="92364" marR="92364" marT="46182" marB="46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ms-M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MEI</a:t>
                      </a:r>
                      <a:endParaRPr lang="ms-MY" sz="1300" dirty="0"/>
                    </a:p>
                  </a:txBody>
                  <a:tcPr marL="92364" marR="92364" marT="46182" marB="46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MEI</a:t>
                      </a:r>
                      <a:endParaRPr lang="ms-MY" dirty="0"/>
                    </a:p>
                  </a:txBody>
                  <a:tcPr marL="45781" marR="45781" marT="22891" marB="228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ms-MY" sz="1000" dirty="0"/>
                        <a:t>JUN</a:t>
                      </a:r>
                    </a:p>
                  </a:txBody>
                  <a:tcPr marL="92364" marR="92364" marT="46182" marB="4618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ms-MY" dirty="0"/>
                    </a:p>
                  </a:txBody>
                  <a:tcPr marL="45781" marR="45781" marT="22891" marB="2289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06596211"/>
                  </a:ext>
                </a:extLst>
              </a:tr>
              <a:tr h="248926">
                <a:tc vMerge="1">
                  <a:txBody>
                    <a:bodyPr/>
                    <a:lstStyle/>
                    <a:p>
                      <a:endParaRPr lang="ms-M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2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3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4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5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1534889"/>
                  </a:ext>
                </a:extLst>
              </a:tr>
              <a:tr h="2149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 err="1">
                          <a:effectLst/>
                        </a:rPr>
                        <a:t>Permohonan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Peruntukan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68946"/>
                  </a:ext>
                </a:extLst>
              </a:tr>
              <a:tr h="2149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900" b="0" dirty="0">
                          <a:effectLst/>
                        </a:rPr>
                        <a:t>Menaiktaraf Kemudahan</a:t>
                      </a:r>
                      <a:endParaRPr lang="ms-MY" sz="9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MY" sz="10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797810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kern="1200" dirty="0" err="1">
                          <a:solidFill>
                            <a:schemeClr val="dk1"/>
                          </a:solidFill>
                          <a:effectLst/>
                        </a:rPr>
                        <a:t>Perbincangan</a:t>
                      </a:r>
                      <a:r>
                        <a:rPr lang="en-US" sz="900" b="0" kern="1200" dirty="0">
                          <a:solidFill>
                            <a:schemeClr val="dk1"/>
                          </a:solidFill>
                          <a:effectLst/>
                        </a:rPr>
                        <a:t> Bersama JBPM Perak</a:t>
                      </a:r>
                      <a:endParaRPr lang="ms-MY" sz="5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237085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kern="1200" dirty="0" err="1">
                          <a:solidFill>
                            <a:schemeClr val="dk1"/>
                          </a:solidFill>
                          <a:effectLst/>
                        </a:rPr>
                        <a:t>Perbincangan</a:t>
                      </a:r>
                      <a:r>
                        <a:rPr lang="en-US" sz="900" b="0" kern="1200" dirty="0">
                          <a:solidFill>
                            <a:schemeClr val="dk1"/>
                          </a:solidFill>
                          <a:effectLst/>
                        </a:rPr>
                        <a:t> Bersama DO, Kinta Perak</a:t>
                      </a:r>
                      <a:endParaRPr lang="ms-MY" sz="1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593023"/>
                  </a:ext>
                </a:extLst>
              </a:tr>
              <a:tr h="297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 err="1">
                          <a:effectLst/>
                        </a:rPr>
                        <a:t>Mesyuarat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Komandan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bersama</a:t>
                      </a:r>
                      <a:r>
                        <a:rPr lang="en-US" sz="900" b="0" dirty="0">
                          <a:effectLst/>
                        </a:rPr>
                        <a:t> SUK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395383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 err="1">
                          <a:effectLst/>
                        </a:rPr>
                        <a:t>Mesyuarat</a:t>
                      </a:r>
                      <a:r>
                        <a:rPr lang="en-US" sz="900" b="0" dirty="0">
                          <a:effectLst/>
                        </a:rPr>
                        <a:t>  </a:t>
                      </a:r>
                      <a:r>
                        <a:rPr lang="en-US" sz="900" b="0" dirty="0" err="1">
                          <a:effectLst/>
                        </a:rPr>
                        <a:t>Awal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Urusetia</a:t>
                      </a:r>
                      <a:r>
                        <a:rPr lang="en-US" sz="900" b="0" dirty="0">
                          <a:effectLst/>
                        </a:rPr>
                        <a:t> (ABPMWU)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74244"/>
                  </a:ext>
                </a:extLst>
              </a:tr>
              <a:tr h="3075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 err="1">
                          <a:effectLst/>
                        </a:rPr>
                        <a:t>Mesyuarat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Penyelarasan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Perasmian</a:t>
                      </a:r>
                      <a:r>
                        <a:rPr lang="en-US" sz="900" b="0" dirty="0">
                          <a:effectLst/>
                        </a:rPr>
                        <a:t> ABPMWU </a:t>
                      </a:r>
                      <a:r>
                        <a:rPr lang="en-US" sz="900" b="0" dirty="0" err="1">
                          <a:effectLst/>
                        </a:rPr>
                        <a:t>Bil</a:t>
                      </a:r>
                      <a:r>
                        <a:rPr lang="en-US" sz="900" b="0" dirty="0">
                          <a:effectLst/>
                        </a:rPr>
                        <a:t> 1/ </a:t>
                      </a:r>
                      <a:r>
                        <a:rPr lang="en-US" sz="900" b="0" dirty="0" err="1">
                          <a:effectLst/>
                        </a:rPr>
                        <a:t>Bil</a:t>
                      </a:r>
                      <a:r>
                        <a:rPr lang="en-US" sz="900" b="0" dirty="0">
                          <a:effectLst/>
                        </a:rPr>
                        <a:t> 2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ms-MY" sz="1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ms-MY" sz="1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058457"/>
                  </a:ext>
                </a:extLst>
              </a:tr>
              <a:tr h="193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 err="1">
                          <a:effectLst/>
                        </a:rPr>
                        <a:t>Perbincangan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Dalaman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 dirty="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s-MY" sz="1000">
                          <a:effectLst/>
                        </a:rPr>
                        <a:t> </a:t>
                      </a:r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 b="1">
                          <a:effectLst/>
                          <a:latin typeface="+mn-lt"/>
                        </a:rPr>
                        <a:t> </a:t>
                      </a: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 b="1">
                          <a:effectLst/>
                          <a:latin typeface="+mn-lt"/>
                        </a:rPr>
                        <a:t> </a:t>
                      </a:r>
                      <a:endParaRPr lang="ms-MY" sz="1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 b="1" dirty="0">
                          <a:effectLst/>
                          <a:latin typeface="+mn-lt"/>
                        </a:rPr>
                        <a:t> </a:t>
                      </a: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1000" b="1" dirty="0">
                          <a:effectLst/>
                          <a:latin typeface="+mn-lt"/>
                        </a:rPr>
                        <a:t> </a:t>
                      </a: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1000" b="1" dirty="0">
                          <a:effectLst/>
                          <a:latin typeface="+mn-lt"/>
                        </a:rPr>
                        <a:t> </a:t>
                      </a:r>
                      <a:endParaRPr lang="ms-MY" sz="1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 dirty="0">
                          <a:effectLst/>
                        </a:rPr>
                        <a:t> </a:t>
                      </a: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ms-MY" sz="1000">
                          <a:effectLst/>
                        </a:rPr>
                        <a:t> </a:t>
                      </a: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99812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>
                          <a:effectLst/>
                        </a:rPr>
                        <a:t>Mewujudkan JK Kecil </a:t>
                      </a:r>
                      <a:endParaRPr lang="ms-MY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639802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>
                          <a:effectLst/>
                        </a:rPr>
                        <a:t>Surat Lantikan</a:t>
                      </a:r>
                      <a:endParaRPr lang="ms-MY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ms-MY" sz="1000" b="1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870968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 err="1">
                          <a:effectLst/>
                        </a:rPr>
                        <a:t>Taklimat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Tugasan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390908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>
                          <a:effectLst/>
                        </a:rPr>
                        <a:t>Surat </a:t>
                      </a:r>
                      <a:r>
                        <a:rPr lang="en-US" sz="900" b="0" dirty="0" err="1">
                          <a:effectLst/>
                        </a:rPr>
                        <a:t>Panggilan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Bertugas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50403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>
                          <a:effectLst/>
                        </a:rPr>
                        <a:t>Hari Latihan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23372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>
                          <a:effectLst/>
                        </a:rPr>
                        <a:t>Hari Raptai</a:t>
                      </a:r>
                      <a:endParaRPr lang="ms-MY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10605"/>
                  </a:ext>
                </a:extLst>
              </a:tr>
              <a:tr h="238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>
                          <a:effectLst/>
                        </a:rPr>
                        <a:t>Hari Perasmian</a:t>
                      </a:r>
                      <a:endParaRPr lang="ms-MY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223426"/>
                  </a:ext>
                </a:extLst>
              </a:tr>
              <a:tr h="3248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3027680" algn="l"/>
                        </a:tabLst>
                      </a:pPr>
                      <a:r>
                        <a:rPr lang="en-US" sz="900" b="0" dirty="0" err="1">
                          <a:effectLst/>
                        </a:rPr>
                        <a:t>Pemeriksaan</a:t>
                      </a:r>
                      <a:r>
                        <a:rPr lang="en-US" sz="900" b="0" dirty="0">
                          <a:effectLst/>
                        </a:rPr>
                        <a:t> dan </a:t>
                      </a:r>
                      <a:r>
                        <a:rPr lang="en-US" sz="900" b="0" dirty="0" err="1">
                          <a:effectLst/>
                        </a:rPr>
                        <a:t>Pemulangan</a:t>
                      </a:r>
                      <a:r>
                        <a:rPr lang="en-US" sz="900" b="0" dirty="0">
                          <a:effectLst/>
                        </a:rPr>
                        <a:t> </a:t>
                      </a:r>
                      <a:r>
                        <a:rPr lang="en-US" sz="900" b="0" dirty="0" err="1">
                          <a:effectLst/>
                        </a:rPr>
                        <a:t>Peralatan</a:t>
                      </a:r>
                      <a:endParaRPr lang="ms-MY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ms-MY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81" marR="45781" marT="22891" marB="228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23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4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94260" y="-111979"/>
            <a:ext cx="8077200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  <a:defRPr/>
            </a:pPr>
            <a:r>
              <a:rPr lang="en-MY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PENUBUHAN JAWATANKUASA KERJA</a:t>
            </a:r>
            <a:endParaRPr lang="en-MY" sz="2800" dirty="0"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3212" y="386598"/>
            <a:ext cx="434340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PENGURUS MAJLIS</a:t>
            </a:r>
            <a:endParaRPr lang="ms-MY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955189" y="698086"/>
            <a:ext cx="523362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655"/>
              </a:spcBef>
            </a:pPr>
            <a:r>
              <a:rPr lang="fi-FI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PERSIAPAN LOKASI / TEMPAT DAN LOGISTIK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35611" y="1006030"/>
            <a:ext cx="7872778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595"/>
              </a:spcBef>
            </a:pPr>
            <a:r>
              <a:rPr lang="en-MY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PERBARISAN,KAWALAN KEHORMAT,BRASSBAND DAN PADANG KAWAD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90600" y="1311153"/>
            <a:ext cx="7162800" cy="279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algn="ctr">
              <a:spcBef>
                <a:spcPts val="520"/>
              </a:spcBef>
              <a:defRPr/>
            </a:pPr>
            <a:r>
              <a:rPr lang="nl-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GIMIK</a:t>
            </a:r>
            <a:endParaRPr lang="fi-FI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82884" y="1614006"/>
            <a:ext cx="6178233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530"/>
              </a:spcBef>
            </a:pPr>
            <a:r>
              <a:rPr lang="nl-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PERTUNJUKKAN KEBOMBAAN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802789" y="1913751"/>
            <a:ext cx="553842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JK PAMERAN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482884" y="2494353"/>
            <a:ext cx="6178233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n-NO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LIASON DAN</a:t>
            </a:r>
            <a:r>
              <a:rPr lang="nn-N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PENYAMBUT TETAMU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036725" y="2822318"/>
            <a:ext cx="5070551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</a:t>
            </a:r>
            <a:r>
              <a:rPr lang="en-MY" sz="1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PENGANGKUTAN DAN KESELAMATAN</a:t>
            </a:r>
            <a:r>
              <a:rPr lang="en-MY" sz="14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LALULINTAS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482884" y="3159373"/>
            <a:ext cx="617823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A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SANTAPAN DIRAJA, JAMUAN DAN KEWANGAN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036725" y="3463286"/>
            <a:ext cx="5070551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A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PENGINAPAN 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90600" y="3780632"/>
            <a:ext cx="716280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A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CENDERAHATI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036725" y="4097978"/>
            <a:ext cx="5070551" cy="2766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530"/>
              </a:spcBef>
            </a:pPr>
            <a:r>
              <a:rPr lang="en-MY" sz="1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DOKUMENTASI, ICT DAN TEKNIKAL</a:t>
            </a:r>
            <a:r>
              <a:rPr lang="nl-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482884" y="4418470"/>
            <a:ext cx="6178232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530"/>
              </a:spcBef>
            </a:pPr>
            <a:r>
              <a:rPr lang="nl-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</a:t>
            </a:r>
            <a:r>
              <a:rPr lang="en-MY" sz="1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PERSEDIAAN BANGUNAN, KEBERSIHAN DAN KECERIAAN</a:t>
            </a:r>
            <a:endParaRPr lang="nl-NL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4A23A4-21CA-4030-9857-6231B764DB28}"/>
              </a:ext>
            </a:extLst>
          </p:cNvPr>
          <p:cNvSpPr txBox="1"/>
          <p:nvPr/>
        </p:nvSpPr>
        <p:spPr>
          <a:xfrm>
            <a:off x="2036725" y="2194918"/>
            <a:ext cx="5070551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lvl="0" algn="ctr" defTabSz="685800">
              <a:spcBef>
                <a:spcPts val="680"/>
              </a:spcBef>
              <a:defRPr/>
            </a:pPr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PUBLISITI, PROTOKOL, MC/DOA, DAN SERANTA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C41DA-3A25-46B4-981C-BF541A391E53}"/>
              </a:ext>
            </a:extLst>
          </p:cNvPr>
          <p:cNvSpPr txBox="1"/>
          <p:nvPr/>
        </p:nvSpPr>
        <p:spPr>
          <a:xfrm>
            <a:off x="2400300" y="4735462"/>
            <a:ext cx="4343400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530"/>
              </a:spcBef>
            </a:pPr>
            <a:r>
              <a:rPr lang="nl-N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JK KESELAMATAN DAN PERUBATAN</a:t>
            </a:r>
          </a:p>
        </p:txBody>
      </p:sp>
    </p:spTree>
    <p:extLst>
      <p:ext uri="{BB962C8B-B14F-4D97-AF65-F5344CB8AC3E}">
        <p14:creationId xmlns:p14="http://schemas.microsoft.com/office/powerpoint/2010/main" val="2824951909"/>
      </p:ext>
    </p:extLst>
  </p:cSld>
  <p:clrMapOvr>
    <a:masterClrMapping/>
  </p:clrMapOvr>
  <p:transition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4"/>
          <p:cNvSpPr txBox="1">
            <a:spLocks noGrp="1"/>
          </p:cNvSpPr>
          <p:nvPr>
            <p:ph type="title"/>
          </p:nvPr>
        </p:nvSpPr>
        <p:spPr>
          <a:xfrm>
            <a:off x="33655" y="291881"/>
            <a:ext cx="9160509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JAWATANKUASA KERJA</a:t>
            </a:r>
            <a:br>
              <a:rPr lang="en-MY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</a:br>
            <a:r>
              <a:rPr lang="en-MY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MAJLIS PERASMIAN ABPM WU</a:t>
            </a:r>
            <a:endParaRPr sz="2800" dirty="0">
              <a:ln w="6600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Rockwell Extra Bold" panose="02060903040505020403" pitchFamily="18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8</a:t>
            </a:fld>
            <a:endParaRPr spc="-20" dirty="0"/>
          </a:p>
        </p:txBody>
      </p:sp>
      <p:sp>
        <p:nvSpPr>
          <p:cNvPr id="2" name="Rounded Rectangle 1"/>
          <p:cNvSpPr/>
          <p:nvPr/>
        </p:nvSpPr>
        <p:spPr>
          <a:xfrm>
            <a:off x="106045" y="1322785"/>
            <a:ext cx="8931909" cy="3581400"/>
          </a:xfrm>
          <a:prstGeom prst="roundRect">
            <a:avLst/>
          </a:prstGeom>
          <a:solidFill>
            <a:srgbClr val="638ACF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3" name="TextBox 2"/>
          <p:cNvSpPr txBox="1"/>
          <p:nvPr/>
        </p:nvSpPr>
        <p:spPr>
          <a:xfrm>
            <a:off x="778509" y="1752363"/>
            <a:ext cx="767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Pengerusi </a:t>
            </a:r>
            <a:r>
              <a:rPr lang="en-AU" b="1" dirty="0" err="1">
                <a:solidFill>
                  <a:schemeClr val="bg1"/>
                </a:solidFill>
              </a:rPr>
              <a:t>bersama</a:t>
            </a:r>
            <a:r>
              <a:rPr lang="en-AU" b="1" dirty="0">
                <a:solidFill>
                  <a:schemeClr val="bg1"/>
                </a:solidFill>
              </a:rPr>
              <a:t> :      </a:t>
            </a:r>
            <a:r>
              <a:rPr lang="en-AU" dirty="0">
                <a:solidFill>
                  <a:schemeClr val="bg1"/>
                </a:solidFill>
              </a:rPr>
              <a:t>1. </a:t>
            </a:r>
            <a:r>
              <a:rPr lang="en-MY" b="1" dirty="0">
                <a:solidFill>
                  <a:schemeClr val="bg1"/>
                </a:solidFill>
              </a:rPr>
              <a:t>YS </a:t>
            </a:r>
            <a:r>
              <a:rPr lang="en-MY" b="1" dirty="0" err="1">
                <a:solidFill>
                  <a:schemeClr val="bg1"/>
                </a:solidFill>
              </a:rPr>
              <a:t>PKPjB</a:t>
            </a:r>
            <a:r>
              <a:rPr lang="en-MY" b="1" dirty="0">
                <a:solidFill>
                  <a:schemeClr val="bg1"/>
                </a:solidFill>
              </a:rPr>
              <a:t> </a:t>
            </a:r>
            <a:r>
              <a:rPr lang="en-MY" b="1" dirty="0" err="1">
                <a:solidFill>
                  <a:schemeClr val="bg1"/>
                </a:solidFill>
              </a:rPr>
              <a:t>Sayani</a:t>
            </a:r>
            <a:r>
              <a:rPr lang="en-MY" b="1" dirty="0">
                <a:solidFill>
                  <a:schemeClr val="bg1"/>
                </a:solidFill>
              </a:rPr>
              <a:t> Binti Haji </a:t>
            </a:r>
            <a:r>
              <a:rPr lang="en-MY" b="1" dirty="0" err="1">
                <a:solidFill>
                  <a:schemeClr val="bg1"/>
                </a:solidFill>
              </a:rPr>
              <a:t>Saidon</a:t>
            </a:r>
            <a:endParaRPr lang="en-MY" dirty="0">
              <a:solidFill>
                <a:schemeClr val="bg1"/>
              </a:solidFill>
            </a:endParaRPr>
          </a:p>
          <a:p>
            <a:r>
              <a:rPr lang="en-MY" b="1" dirty="0">
                <a:solidFill>
                  <a:schemeClr val="bg1"/>
                </a:solidFill>
              </a:rPr>
              <a:t>                                 	            </a:t>
            </a:r>
            <a:r>
              <a:rPr lang="en-MY" dirty="0" err="1">
                <a:solidFill>
                  <a:schemeClr val="bg1"/>
                </a:solidFill>
              </a:rPr>
              <a:t>Pengarah</a:t>
            </a:r>
            <a:r>
              <a:rPr lang="en-MY" dirty="0">
                <a:solidFill>
                  <a:schemeClr val="bg1"/>
                </a:solidFill>
              </a:rPr>
              <a:t> JBPM Negeri Perak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			                </a:t>
            </a:r>
            <a:r>
              <a:rPr lang="en-AU" b="1" dirty="0">
                <a:solidFill>
                  <a:schemeClr val="bg1"/>
                </a:solidFill>
              </a:rPr>
              <a:t>2. </a:t>
            </a:r>
            <a:r>
              <a:rPr lang="en-AU" b="1" dirty="0" err="1">
                <a:solidFill>
                  <a:schemeClr val="bg1"/>
                </a:solidFill>
              </a:rPr>
              <a:t>PgKB</a:t>
            </a:r>
            <a:r>
              <a:rPr lang="en-AU" b="1" dirty="0">
                <a:solidFill>
                  <a:schemeClr val="bg1"/>
                </a:solidFill>
              </a:rPr>
              <a:t> I </a:t>
            </a:r>
            <a:r>
              <a:rPr lang="en-AU" b="1" dirty="0" err="1">
                <a:solidFill>
                  <a:schemeClr val="bg1"/>
                </a:solidFill>
              </a:rPr>
              <a:t>Aswadi</a:t>
            </a:r>
            <a:r>
              <a:rPr lang="en-AU" b="1" dirty="0">
                <a:solidFill>
                  <a:schemeClr val="bg1"/>
                </a:solidFill>
              </a:rPr>
              <a:t> Bin Haji Ismail</a:t>
            </a:r>
          </a:p>
          <a:p>
            <a:r>
              <a:rPr lang="en-AU" b="1" dirty="0">
                <a:solidFill>
                  <a:schemeClr val="bg1"/>
                </a:solidFill>
              </a:rPr>
              <a:t>                                               </a:t>
            </a:r>
            <a:r>
              <a:rPr lang="en-AU" dirty="0" err="1">
                <a:solidFill>
                  <a:schemeClr val="bg1"/>
                </a:solidFill>
              </a:rPr>
              <a:t>Komandan</a:t>
            </a:r>
            <a:r>
              <a:rPr lang="en-AU" dirty="0">
                <a:solidFill>
                  <a:schemeClr val="bg1"/>
                </a:solidFill>
              </a:rPr>
              <a:t> ABPM Wilayah Utara</a:t>
            </a:r>
          </a:p>
          <a:p>
            <a:endParaRPr lang="en-AU" b="1" dirty="0">
              <a:solidFill>
                <a:schemeClr val="bg1"/>
              </a:solidFill>
            </a:endParaRPr>
          </a:p>
          <a:p>
            <a:r>
              <a:rPr lang="en-AU" b="1" dirty="0" err="1">
                <a:solidFill>
                  <a:schemeClr val="bg1"/>
                </a:solidFill>
              </a:rPr>
              <a:t>Timb</a:t>
            </a:r>
            <a:r>
              <a:rPr lang="en-AU" b="1" dirty="0">
                <a:solidFill>
                  <a:schemeClr val="bg1"/>
                </a:solidFill>
              </a:rPr>
              <a:t>. Pengerusi :	       1. </a:t>
            </a:r>
            <a:r>
              <a:rPr lang="en-MY" b="1" dirty="0" err="1">
                <a:solidFill>
                  <a:schemeClr val="bg1"/>
                </a:solidFill>
              </a:rPr>
              <a:t>PPjB</a:t>
            </a:r>
            <a:r>
              <a:rPr lang="en-MY" b="1" dirty="0">
                <a:solidFill>
                  <a:schemeClr val="bg1"/>
                </a:solidFill>
              </a:rPr>
              <a:t> </a:t>
            </a:r>
            <a:r>
              <a:rPr lang="en-MY" b="1" dirty="0" err="1">
                <a:solidFill>
                  <a:schemeClr val="bg1"/>
                </a:solidFill>
              </a:rPr>
              <a:t>Jamri</a:t>
            </a:r>
            <a:r>
              <a:rPr lang="en-MY" b="1" dirty="0">
                <a:solidFill>
                  <a:schemeClr val="bg1"/>
                </a:solidFill>
              </a:rPr>
              <a:t> Bin </a:t>
            </a:r>
            <a:r>
              <a:rPr lang="en-MY" b="1" dirty="0" err="1">
                <a:solidFill>
                  <a:schemeClr val="bg1"/>
                </a:solidFill>
              </a:rPr>
              <a:t>Masran</a:t>
            </a:r>
            <a:endParaRPr lang="en-MY" dirty="0">
              <a:solidFill>
                <a:schemeClr val="bg1"/>
              </a:solidFill>
            </a:endParaRPr>
          </a:p>
          <a:p>
            <a:r>
              <a:rPr lang="en-MY" b="1" dirty="0">
                <a:solidFill>
                  <a:schemeClr val="bg1"/>
                </a:solidFill>
              </a:rPr>
              <a:t>                               	            </a:t>
            </a:r>
            <a:r>
              <a:rPr lang="en-MY" dirty="0">
                <a:solidFill>
                  <a:schemeClr val="bg1"/>
                </a:solidFill>
              </a:rPr>
              <a:t>Tim. </a:t>
            </a:r>
            <a:r>
              <a:rPr lang="en-MY" dirty="0" err="1">
                <a:solidFill>
                  <a:schemeClr val="bg1"/>
                </a:solidFill>
              </a:rPr>
              <a:t>Pengarah</a:t>
            </a:r>
            <a:r>
              <a:rPr lang="en-MY" dirty="0">
                <a:solidFill>
                  <a:schemeClr val="bg1"/>
                </a:solidFill>
              </a:rPr>
              <a:t> JBPM Negeri Perak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			                </a:t>
            </a:r>
            <a:r>
              <a:rPr lang="en-AU" b="1" dirty="0">
                <a:solidFill>
                  <a:schemeClr val="bg1"/>
                </a:solidFill>
              </a:rPr>
              <a:t>2.</a:t>
            </a:r>
            <a:r>
              <a:rPr lang="en-MY" b="1" dirty="0">
                <a:solidFill>
                  <a:schemeClr val="bg1"/>
                </a:solidFill>
              </a:rPr>
              <a:t> </a:t>
            </a:r>
            <a:r>
              <a:rPr lang="en-MY" b="1" dirty="0" err="1">
                <a:solidFill>
                  <a:schemeClr val="bg1"/>
                </a:solidFill>
              </a:rPr>
              <a:t>PgKB</a:t>
            </a:r>
            <a:r>
              <a:rPr lang="en-MY" b="1" dirty="0">
                <a:solidFill>
                  <a:schemeClr val="bg1"/>
                </a:solidFill>
              </a:rPr>
              <a:t> II </a:t>
            </a:r>
            <a:r>
              <a:rPr lang="en-MY" b="1" dirty="0" err="1">
                <a:solidFill>
                  <a:schemeClr val="bg1"/>
                </a:solidFill>
              </a:rPr>
              <a:t>Zahiha</a:t>
            </a:r>
            <a:r>
              <a:rPr lang="en-MY" b="1" dirty="0">
                <a:solidFill>
                  <a:schemeClr val="bg1"/>
                </a:solidFill>
              </a:rPr>
              <a:t> Binti Haji </a:t>
            </a:r>
            <a:r>
              <a:rPr lang="en-MY" b="1" dirty="0" err="1">
                <a:solidFill>
                  <a:schemeClr val="bg1"/>
                </a:solidFill>
              </a:rPr>
              <a:t>Mohd</a:t>
            </a:r>
            <a:r>
              <a:rPr lang="en-MY" b="1" dirty="0">
                <a:solidFill>
                  <a:schemeClr val="bg1"/>
                </a:solidFill>
              </a:rPr>
              <a:t> Nor</a:t>
            </a:r>
            <a:endParaRPr lang="en-MY" dirty="0">
              <a:solidFill>
                <a:schemeClr val="bg1"/>
              </a:solidFill>
            </a:endParaRPr>
          </a:p>
          <a:p>
            <a:r>
              <a:rPr lang="en-MY" b="1" dirty="0">
                <a:solidFill>
                  <a:schemeClr val="bg1"/>
                </a:solidFill>
              </a:rPr>
              <a:t>	                                      </a:t>
            </a:r>
            <a:r>
              <a:rPr lang="en-MY" dirty="0">
                <a:solidFill>
                  <a:schemeClr val="bg1"/>
                </a:solidFill>
              </a:rPr>
              <a:t>ABPM Wilayah Utara</a:t>
            </a:r>
          </a:p>
          <a:p>
            <a:r>
              <a:rPr lang="en-AU" b="1" dirty="0">
                <a:solidFill>
                  <a:schemeClr val="bg1"/>
                </a:solidFill>
              </a:rPr>
              <a:t> </a:t>
            </a:r>
            <a:r>
              <a:rPr lang="en-AU" dirty="0"/>
              <a:t>	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74044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20" dirty="0"/>
              <a:t>9</a:t>
            </a:fld>
            <a:endParaRPr spc="-20" dirty="0"/>
          </a:p>
        </p:txBody>
      </p:sp>
      <p:graphicFrame>
        <p:nvGraphicFramePr>
          <p:cNvPr id="7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85768"/>
              </p:ext>
            </p:extLst>
          </p:nvPr>
        </p:nvGraphicFramePr>
        <p:xfrm>
          <a:off x="0" y="461467"/>
          <a:ext cx="9144000" cy="468203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56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390">
                  <a:extLst>
                    <a:ext uri="{9D8B030D-6E8A-4147-A177-3AD203B41FA5}">
                      <a16:colId xmlns:a16="http://schemas.microsoft.com/office/drawing/2014/main" val="1731704869"/>
                    </a:ext>
                  </a:extLst>
                </a:gridCol>
                <a:gridCol w="6820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882"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MY" sz="10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BIL</a:t>
                      </a:r>
                      <a:endParaRPr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R="3429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MY" sz="105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JAWATANKUASA</a:t>
                      </a:r>
                      <a:endParaRPr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tc>
                  <a:txBody>
                    <a:bodyPr/>
                    <a:lstStyle/>
                    <a:p>
                      <a:pPr marL="31877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en-MY" sz="900" b="1" spc="-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TINDAKAN</a:t>
                      </a:r>
                      <a:r>
                        <a:rPr lang="en-MY" sz="900" b="1" spc="-1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/ NAMA</a:t>
                      </a:r>
                      <a:endParaRPr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/>
                        <a:cs typeface="Verdana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35">
                <a:tc rowSpan="2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+mj-lt"/>
                        <a:buNone/>
                      </a:pPr>
                      <a:r>
                        <a:rPr lang="en-US" sz="900" b="1" dirty="0">
                          <a:effectLst/>
                        </a:rPr>
                        <a:t>1.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MY" sz="900" b="1" dirty="0">
                          <a:effectLst/>
                        </a:rPr>
                        <a:t>PENGURUS</a:t>
                      </a:r>
                      <a:r>
                        <a:rPr lang="en-MY" sz="900" b="1" baseline="0" dirty="0">
                          <a:effectLst/>
                        </a:rPr>
                        <a:t> MAJLIS 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tc>
                  <a:txBody>
                    <a:bodyPr/>
                    <a:lstStyle/>
                    <a:p>
                      <a:pPr marL="29019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5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PgKB</a:t>
                      </a:r>
                      <a:r>
                        <a:rPr lang="en-MY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Wan </a:t>
                      </a:r>
                      <a:r>
                        <a:rPr lang="en-MY" sz="9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Nazlis</a:t>
                      </a:r>
                      <a:r>
                        <a:rPr lang="en-MY" sz="9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Bin Wan Ismail</a:t>
                      </a:r>
                    </a:p>
                  </a:txBody>
                  <a:tcPr marL="0" marR="0" marT="83185" marB="0" anchor="ctr"/>
                </a:tc>
                <a:extLst>
                  <a:ext uri="{0D108BD9-81ED-4DB2-BD59-A6C34878D82A}">
                    <a16:rowId xmlns:a16="http://schemas.microsoft.com/office/drawing/2014/main" val="472292364"/>
                  </a:ext>
                </a:extLst>
              </a:tr>
              <a:tr h="226835">
                <a:tc vMerge="1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+mj-lt"/>
                        <a:buNone/>
                      </a:pPr>
                      <a:endParaRPr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tc>
                  <a:txBody>
                    <a:bodyPr/>
                    <a:lstStyle/>
                    <a:p>
                      <a:pPr marL="29019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AU" sz="900" b="1" dirty="0" err="1">
                          <a:effectLst/>
                        </a:rPr>
                        <a:t>PgKB</a:t>
                      </a:r>
                      <a:r>
                        <a:rPr lang="en-AU" sz="900" b="1" dirty="0">
                          <a:effectLst/>
                        </a:rPr>
                        <a:t> II  Ts. Vijayan A/L</a:t>
                      </a:r>
                      <a:r>
                        <a:rPr lang="en-AU" sz="900" b="1" baseline="0" dirty="0">
                          <a:effectLst/>
                        </a:rPr>
                        <a:t> </a:t>
                      </a:r>
                      <a:r>
                        <a:rPr lang="en-AU" sz="900" b="1" baseline="0" dirty="0" err="1">
                          <a:effectLst/>
                        </a:rPr>
                        <a:t>Marimuthu</a:t>
                      </a:r>
                      <a:endParaRPr lang="en-AU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extLst>
                  <a:ext uri="{0D108BD9-81ED-4DB2-BD59-A6C34878D82A}">
                    <a16:rowId xmlns:a16="http://schemas.microsoft.com/office/drawing/2014/main" val="2105692677"/>
                  </a:ext>
                </a:extLst>
              </a:tr>
              <a:tr h="226835">
                <a:tc rowSpan="2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2.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lang="en-MY" sz="900" b="1" dirty="0">
                          <a:effectLst/>
                        </a:rPr>
                        <a:t>PERSIAPAN</a:t>
                      </a:r>
                      <a:r>
                        <a:rPr lang="en-MY" sz="900" b="1" baseline="0" dirty="0">
                          <a:effectLst/>
                        </a:rPr>
                        <a:t> LOKASI / TEMPAT DAN LOGISTIK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Sabarodzi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Haji Nor Ahmad (JBPM Perak)</a:t>
                      </a:r>
                      <a:endParaRPr lang="en-MY" sz="9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8318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236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655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PKPgB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Mohammad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Syafiq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Abdul Majid / PB Mohamad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Zulaimi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Zaid /</a:t>
                      </a:r>
                    </a:p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PB Muhamad Noor Amin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Husin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 PB Mohamad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Syekhul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Shibri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Zakaryansor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</a:t>
                      </a:r>
                    </a:p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PB Muhammad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Azrul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Mazlan / PB Muhammad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Hikhwan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Hanif Bin A H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Hasni</a:t>
                      </a:r>
                      <a:endParaRPr lang="en-MY" sz="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3185" marB="0" anchor="ctr"/>
                </a:tc>
                <a:extLst>
                  <a:ext uri="{0D108BD9-81ED-4DB2-BD59-A6C34878D82A}">
                    <a16:rowId xmlns:a16="http://schemas.microsoft.com/office/drawing/2014/main" val="969135551"/>
                  </a:ext>
                </a:extLst>
              </a:tr>
              <a:tr h="218991">
                <a:tc rowSpan="2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595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3.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5565" marB="0" anchor="ctr"/>
                </a:tc>
                <a:tc rowSpan="2">
                  <a:txBody>
                    <a:bodyPr/>
                    <a:lstStyle/>
                    <a:p>
                      <a:pPr marL="38100" algn="l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n-MY" sz="900" b="1" baseline="0" dirty="0">
                          <a:effectLst/>
                        </a:rPr>
                        <a:t>PERBARISAN, KAWALAN KEHORMAT, BRASSBAND DAN PADANG KAWAD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556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Sabarodzi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Haji Nor Ahmad (JBPM Perak)</a:t>
                      </a:r>
                      <a:endParaRPr lang="en-MY" sz="9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7556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991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95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556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5565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290195"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lang="en-US" sz="900" b="1" dirty="0">
                          <a:effectLst/>
                        </a:rPr>
                        <a:t>PBT II </a:t>
                      </a:r>
                      <a:r>
                        <a:rPr lang="en-US" sz="900" b="1" dirty="0" err="1">
                          <a:effectLst/>
                        </a:rPr>
                        <a:t>Mohd</a:t>
                      </a:r>
                      <a:r>
                        <a:rPr lang="en-US" sz="900" b="1" dirty="0">
                          <a:effectLst/>
                        </a:rPr>
                        <a:t> </a:t>
                      </a:r>
                      <a:r>
                        <a:rPr lang="en-US" sz="900" b="1" dirty="0" err="1">
                          <a:effectLst/>
                        </a:rPr>
                        <a:t>Zazuli</a:t>
                      </a:r>
                      <a:r>
                        <a:rPr lang="en-US" sz="900" b="1" dirty="0">
                          <a:effectLst/>
                        </a:rPr>
                        <a:t> Bin </a:t>
                      </a:r>
                      <a:r>
                        <a:rPr lang="en-US" sz="900" b="1" dirty="0" err="1">
                          <a:effectLst/>
                        </a:rPr>
                        <a:t>Badru</a:t>
                      </a:r>
                      <a:r>
                        <a:rPr lang="en-US" sz="900" b="1" dirty="0">
                          <a:effectLst/>
                        </a:rPr>
                        <a:t> / PBK</a:t>
                      </a:r>
                      <a:r>
                        <a:rPr lang="en-US" sz="900" b="1" baseline="0" dirty="0">
                          <a:effectLst/>
                        </a:rPr>
                        <a:t> II </a:t>
                      </a:r>
                      <a:r>
                        <a:rPr lang="en-US" sz="900" b="1" baseline="0" dirty="0" err="1">
                          <a:effectLst/>
                        </a:rPr>
                        <a:t>Tarmimi</a:t>
                      </a:r>
                      <a:r>
                        <a:rPr lang="en-US" sz="900" b="1" baseline="0" dirty="0">
                          <a:effectLst/>
                        </a:rPr>
                        <a:t> Bin Hassan </a:t>
                      </a:r>
                      <a:r>
                        <a:rPr lang="en-US" sz="9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 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PB Ahmad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Muzzammil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Azmi</a:t>
                      </a:r>
                      <a:endParaRPr lang="en-US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75565" marB="0" anchor="ctr"/>
                </a:tc>
                <a:extLst>
                  <a:ext uri="{0D108BD9-81ED-4DB2-BD59-A6C34878D82A}">
                    <a16:rowId xmlns:a16="http://schemas.microsoft.com/office/drawing/2014/main" val="1997562207"/>
                  </a:ext>
                </a:extLst>
              </a:tr>
              <a:tr h="209185">
                <a:tc rowSpan="2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520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4.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 anchor="ctr"/>
                </a:tc>
                <a:tc rowSpan="2">
                  <a:txBody>
                    <a:bodyPr/>
                    <a:lstStyle/>
                    <a:p>
                      <a:pPr marL="381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900" b="1" dirty="0">
                          <a:effectLst/>
                        </a:rPr>
                        <a:t>GIMIK</a:t>
                      </a:r>
                    </a:p>
                  </a:txBody>
                  <a:tcPr marL="0" marR="0" marT="66040" marB="0" anchor="ctr"/>
                </a:tc>
                <a:tc>
                  <a:txBody>
                    <a:bodyPr/>
                    <a:lstStyle/>
                    <a:p>
                      <a:pPr marL="29019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I Ramli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Saari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(JBPM Perak)</a:t>
                      </a:r>
                      <a:endParaRPr lang="en-MY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604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966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0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/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/>
                </a:tc>
                <a:tc>
                  <a:txBody>
                    <a:bodyPr/>
                    <a:lstStyle/>
                    <a:p>
                      <a:pPr marL="29019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PKPgB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Tajul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Nizam Bin Abdul Azam / PB Mohamad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Raedzar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Nasaruddin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 PB Mohamad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Syazwan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Hanif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Piah</a:t>
                      </a:r>
                      <a:endParaRPr lang="en-US"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267">
                <a:tc rowSpan="2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520"/>
                        </a:spcBef>
                        <a:buFont typeface="+mj-lt"/>
                        <a:buNone/>
                      </a:pPr>
                      <a:r>
                        <a:rPr lang="en-US" sz="900" b="1" dirty="0">
                          <a:effectLst/>
                        </a:rPr>
                        <a:t>5.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 anchor="ctr"/>
                </a:tc>
                <a:tc rowSpan="2">
                  <a:txBody>
                    <a:bodyPr/>
                    <a:lstStyle/>
                    <a:p>
                      <a:pPr marL="3810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900" b="1" baseline="0" dirty="0">
                          <a:effectLst/>
                        </a:rPr>
                        <a:t>PERTUNJUKKAN BOMBA</a:t>
                      </a:r>
                      <a:endParaRPr lang="fi-FI" sz="900" b="1" dirty="0">
                        <a:effectLst/>
                      </a:endParaRPr>
                    </a:p>
                  </a:txBody>
                  <a:tcPr marL="0" marR="0" marT="6604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I Wan Mohd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Nazlis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Wan Ismail (JBPM Perak)</a:t>
                      </a:r>
                      <a:endParaRPr lang="en-MY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6040" marB="0" anchor="ctr"/>
                </a:tc>
                <a:extLst>
                  <a:ext uri="{0D108BD9-81ED-4DB2-BD59-A6C34878D82A}">
                    <a16:rowId xmlns:a16="http://schemas.microsoft.com/office/drawing/2014/main" val="2676914716"/>
                  </a:ext>
                </a:extLst>
              </a:tr>
              <a:tr h="350386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3810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52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5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6604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PKPgB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Saiful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Idhlan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Ismail / PBK II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Nazri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Abidin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</a:t>
                      </a:r>
                    </a:p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PB Azman Bin Aziz</a:t>
                      </a:r>
                      <a:endParaRPr lang="en-US" sz="3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040" marB="0" anchor="ctr"/>
                </a:tc>
                <a:extLst>
                  <a:ext uri="{0D108BD9-81ED-4DB2-BD59-A6C34878D82A}">
                    <a16:rowId xmlns:a16="http://schemas.microsoft.com/office/drawing/2014/main" val="2757134073"/>
                  </a:ext>
                </a:extLst>
              </a:tr>
              <a:tr h="209839">
                <a:tc rowSpan="2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r>
                        <a:rPr lang="en-AU" sz="900" b="1" dirty="0">
                          <a:effectLst/>
                        </a:rPr>
                        <a:t>6.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/>
                </a:tc>
                <a:tc rowSpan="2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lang="en-US" sz="900" b="1" dirty="0">
                          <a:effectLst/>
                        </a:rPr>
                        <a:t>PAMERAN</a:t>
                      </a:r>
                      <a:endParaRPr lang="nl-NL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I Ramli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Saari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(JBPM Perak)</a:t>
                      </a:r>
                      <a:endParaRPr lang="en-MY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839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525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/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PKPgB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Raja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Amirool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Faiz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Raja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Anuar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 PBK I(KUP)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Izran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Maswan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Ismail</a:t>
                      </a:r>
                      <a:endParaRPr lang="en-US" sz="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667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3267">
                <a:tc rowSpan="2">
                  <a:txBody>
                    <a:bodyPr/>
                    <a:lstStyle/>
                    <a:p>
                      <a:pPr marL="38100" indent="0" algn="ctr">
                        <a:lnSpc>
                          <a:spcPct val="100000"/>
                        </a:lnSpc>
                        <a:spcBef>
                          <a:spcPts val="530"/>
                        </a:spcBef>
                        <a:buFont typeface="+mj-lt"/>
                        <a:buNone/>
                      </a:pPr>
                      <a:r>
                        <a:rPr lang="en-US" sz="900" b="1" dirty="0">
                          <a:effectLst/>
                        </a:rPr>
                        <a:t>7.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7310" marB="0" anchor="ctr"/>
                </a:tc>
                <a:tc rowSpan="2">
                  <a:txBody>
                    <a:bodyPr/>
                    <a:lstStyle/>
                    <a:p>
                      <a:pPr marL="3810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900" b="1" dirty="0">
                          <a:effectLst/>
                        </a:rPr>
                        <a:t>PUBLISITI, </a:t>
                      </a:r>
                      <a:r>
                        <a:rPr lang="it-IT" sz="900" b="1" baseline="0" dirty="0">
                          <a:effectLst/>
                        </a:rPr>
                        <a:t>P</a:t>
                      </a:r>
                      <a:r>
                        <a:rPr lang="it-IT" sz="900" b="1" dirty="0">
                          <a:effectLst/>
                        </a:rPr>
                        <a:t>ROTOKOL</a:t>
                      </a:r>
                      <a:r>
                        <a:rPr lang="it-IT" sz="900" b="1" baseline="0" dirty="0">
                          <a:effectLst/>
                        </a:rPr>
                        <a:t>, </a:t>
                      </a:r>
                      <a:r>
                        <a:rPr lang="it-IT" sz="900" b="1" dirty="0">
                          <a:effectLst/>
                        </a:rPr>
                        <a:t>MC/DOA, </a:t>
                      </a:r>
                      <a:r>
                        <a:rPr lang="it-IT" sz="900" b="1" baseline="0" dirty="0">
                          <a:effectLst/>
                        </a:rPr>
                        <a:t>DAN SERANTA</a:t>
                      </a:r>
                      <a:endParaRPr lang="it-IT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731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PKPgB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Mohd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Fadli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Nik Abu (JBPM Perak) /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Nor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A’Shiqin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binti Mohammad Isa (JBPM Perak)</a:t>
                      </a:r>
                      <a:endParaRPr lang="en-MY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731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304">
                <a:tc vMerge="1">
                  <a:txBody>
                    <a:bodyPr/>
                    <a:lstStyle/>
                    <a:p>
                      <a:pPr marL="38100" indent="0">
                        <a:lnSpc>
                          <a:spcPct val="100000"/>
                        </a:lnSpc>
                        <a:spcBef>
                          <a:spcPts val="680"/>
                        </a:spcBef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6360" marB="0"/>
                </a:tc>
                <a:tc vMerge="1">
                  <a:txBody>
                    <a:bodyPr/>
                    <a:lstStyle/>
                    <a:p>
                      <a:pPr marL="38100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8636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PKPgB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Azleen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Haji Alias / PBK II (KUP) Nur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Shafiqah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Binti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Mustafar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 PB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Murni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Shazwani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Binti Abd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Manas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 PB Wan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Rusyaidi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Wan Ahmad</a:t>
                      </a:r>
                      <a:endParaRPr lang="en-MY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8636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873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900" b="1" baseline="0" dirty="0">
                          <a:effectLst/>
                        </a:rPr>
                        <a:t> 8</a:t>
                      </a:r>
                      <a:r>
                        <a:rPr lang="en-US" sz="900" b="1" dirty="0">
                          <a:effectLst/>
                        </a:rPr>
                        <a:t>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900" b="1" dirty="0">
                          <a:effectLst/>
                        </a:rPr>
                        <a:t>LIASON DAN </a:t>
                      </a:r>
                      <a:r>
                        <a:rPr lang="nn-NO" sz="900" b="1" kern="1200" dirty="0">
                          <a:solidFill>
                            <a:schemeClr val="dk1"/>
                          </a:solidFill>
                          <a:effectLst/>
                        </a:rPr>
                        <a:t>PENYAMBUT TETAMU</a:t>
                      </a:r>
                      <a:endParaRPr lang="nn-NO"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290195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5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PgKB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II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Syazlean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Mohd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Hanafiah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(JBPM Negeri Perak)</a:t>
                      </a:r>
                      <a:endParaRPr lang="en-MY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873"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PBK II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Yusli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Shahrudin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Yusuf / PB Muhammad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Shahrul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Nizam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Mohd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Noor</a:t>
                      </a:r>
                      <a:endParaRPr lang="en-US" sz="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7281255"/>
                  </a:ext>
                </a:extLst>
              </a:tr>
              <a:tr h="155754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Font typeface="+mj-lt"/>
                        <a:buNone/>
                      </a:pPr>
                      <a:r>
                        <a:rPr lang="en-US" sz="900" b="1" baseline="0" dirty="0">
                          <a:effectLst/>
                        </a:rPr>
                        <a:t> 9</a:t>
                      </a:r>
                      <a:r>
                        <a:rPr lang="en-US" sz="900" b="1" dirty="0">
                          <a:effectLst/>
                        </a:rPr>
                        <a:t>.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PENGANGKUTAN DAN KESELAMATAN LALULINTAS</a:t>
                      </a:r>
                      <a:endParaRPr sz="9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Encik Wan Mohd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Asyraf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Wan Mohd Azam (JBPM Perak)</a:t>
                      </a:r>
                      <a:endParaRPr lang="en-MY" sz="9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9015167"/>
                  </a:ext>
                </a:extLst>
              </a:tr>
              <a:tr h="194873"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buFont typeface="+mj-lt"/>
                        <a:buNone/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Encik Wan Noor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Isyam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Taib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/ PB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Asruldin</a:t>
                      </a:r>
                      <a:r>
                        <a:rPr lang="en-MY" sz="900" b="1" kern="1200" dirty="0">
                          <a:solidFill>
                            <a:schemeClr val="dk1"/>
                          </a:solidFill>
                          <a:effectLst/>
                        </a:rPr>
                        <a:t> Bin Che </a:t>
                      </a:r>
                      <a:r>
                        <a:rPr lang="en-MY" sz="900" b="1" kern="1200" dirty="0" err="1">
                          <a:solidFill>
                            <a:schemeClr val="dk1"/>
                          </a:solidFill>
                          <a:effectLst/>
                        </a:rPr>
                        <a:t>Kob</a:t>
                      </a:r>
                      <a:endParaRPr lang="en-US" sz="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6041466"/>
                  </a:ext>
                </a:extLst>
              </a:tr>
            </a:tbl>
          </a:graphicData>
        </a:graphic>
      </p:graphicFrame>
      <p:sp>
        <p:nvSpPr>
          <p:cNvPr id="8" name="object 4"/>
          <p:cNvSpPr txBox="1">
            <a:spLocks/>
          </p:cNvSpPr>
          <p:nvPr/>
        </p:nvSpPr>
        <p:spPr>
          <a:xfrm>
            <a:off x="100329" y="116908"/>
            <a:ext cx="8991599" cy="32124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MY" sz="2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Rockwell Extra Bold" panose="02060903040505020403" pitchFamily="18" charset="0"/>
              </a:rPr>
              <a:t>JAWATANKUASA KERJA MAJLIS PERASMIAN ABPM WU</a:t>
            </a:r>
          </a:p>
        </p:txBody>
      </p:sp>
    </p:spTree>
    <p:extLst>
      <p:ext uri="{BB962C8B-B14F-4D97-AF65-F5344CB8AC3E}">
        <p14:creationId xmlns:p14="http://schemas.microsoft.com/office/powerpoint/2010/main" val="104342140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4017</TotalTime>
  <Words>2134</Words>
  <Application>Microsoft Office PowerPoint</Application>
  <PresentationFormat>On-screen Show (16:9)</PresentationFormat>
  <Paragraphs>488</Paragraphs>
  <Slides>44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Arial</vt:lpstr>
      <vt:lpstr>Arial Black</vt:lpstr>
      <vt:lpstr>Arial Narrow</vt:lpstr>
      <vt:lpstr>Brush Script MT</vt:lpstr>
      <vt:lpstr>Calibri</vt:lpstr>
      <vt:lpstr>Calibri Light heading</vt:lpstr>
      <vt:lpstr>Perpetua Titling MT</vt:lpstr>
      <vt:lpstr>Rockwell</vt:lpstr>
      <vt:lpstr>Rockwell Extra Bold</vt:lpstr>
      <vt:lpstr>Times New Roman</vt:lpstr>
      <vt:lpstr>Tw Cen MT</vt:lpstr>
      <vt:lpstr>Verdana</vt:lpstr>
      <vt:lpstr>Wingdings</vt:lpstr>
      <vt:lpstr>Droplet</vt:lpstr>
      <vt:lpstr>PowerPoint Presentation</vt:lpstr>
      <vt:lpstr>SLIDE TAKLIMAT SEMPENA PERASMIAN  AKADEMI BOMBA DAN PENYELAMAT MALAYSIA WILAYAH UTARA</vt:lpstr>
      <vt:lpstr>PowerPoint Presentation</vt:lpstr>
      <vt:lpstr>PowerPoint Presentation</vt:lpstr>
      <vt:lpstr>Penyempurnaan  Perasmian Akademi Bomba dan Penyelamat Malaysia  Wilayah Utara, Perak </vt:lpstr>
      <vt:lpstr>CARTA PERBATUAN MAJLIS PERASMIAN ABPM WU</vt:lpstr>
      <vt:lpstr>PowerPoint Presentation</vt:lpstr>
      <vt:lpstr>JAWATANKUASA KERJA MAJLIS PERASMIAN ABPM WU</vt:lpstr>
      <vt:lpstr>PowerPoint Presentation</vt:lpstr>
      <vt:lpstr>PowerPoint Presentation</vt:lpstr>
      <vt:lpstr>ANGGARAN JUMLAH JEMPUTAN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CADANGAN GAMBAR LOKASI MAJLIS PERASMIAN</vt:lpstr>
      <vt:lpstr>PowerPoint Presentation</vt:lpstr>
      <vt:lpstr>CADANGAN GAMBAR LOKASI PERASMIAN TAPAK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CADANGAN GAMBAR LOKASI PERASMIAN TAPAK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SEKIAN 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PERASMIAN KOMPLEKS IBU PEJABAT JBPM LABUAN</dc:title>
  <dc:creator>PP Pengurusan</dc:creator>
  <cp:lastModifiedBy>User</cp:lastModifiedBy>
  <cp:revision>588</cp:revision>
  <cp:lastPrinted>2024-02-14T03:28:22Z</cp:lastPrinted>
  <dcterms:created xsi:type="dcterms:W3CDTF">2022-11-07T01:42:42Z</dcterms:created>
  <dcterms:modified xsi:type="dcterms:W3CDTF">2024-02-23T08:17:43Z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2022-11-07T00:00:00Z</vt:filetime>
  </property>
</Properties>
</file>